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61" r:id="rId5"/>
    <p:sldId id="259" r:id="rId6"/>
    <p:sldId id="260" r:id="rId7"/>
    <p:sldId id="267" r:id="rId8"/>
    <p:sldId id="263" r:id="rId9"/>
    <p:sldId id="271" r:id="rId10"/>
    <p:sldId id="269" r:id="rId11"/>
    <p:sldId id="268" r:id="rId12"/>
    <p:sldId id="272" r:id="rId13"/>
    <p:sldId id="264" r:id="rId14"/>
    <p:sldId id="262" r:id="rId15"/>
    <p:sldId id="266"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BC9C"/>
    <a:srgbClr val="475569"/>
    <a:srgbClr val="F5F5F5"/>
    <a:srgbClr val="FFFDF6"/>
    <a:srgbClr val="5BDB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1" autoAdjust="0"/>
    <p:restoredTop sz="81837"/>
  </p:normalViewPr>
  <p:slideViewPr>
    <p:cSldViewPr snapToGrid="0" snapToObjects="1">
      <p:cViewPr varScale="1">
        <p:scale>
          <a:sx n="137" d="100"/>
          <a:sy n="137" d="100"/>
        </p:scale>
        <p:origin x="1024"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383A6B-9AB2-9041-B296-0AB286EB863F}" type="datetimeFigureOut">
              <a:rPr lang="nl-NL" smtClean="0"/>
              <a:t>18-05-15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0D0C3-EEE1-C146-B9A7-D348FC879E4A}" type="slidenum">
              <a:rPr lang="nl-NL" smtClean="0"/>
              <a:t>‹#›</a:t>
            </a:fld>
            <a:endParaRPr lang="nl-NL"/>
          </a:p>
        </p:txBody>
      </p:sp>
    </p:spTree>
    <p:extLst>
      <p:ext uri="{BB962C8B-B14F-4D97-AF65-F5344CB8AC3E}">
        <p14:creationId xmlns:p14="http://schemas.microsoft.com/office/powerpoint/2010/main" val="3500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mtClean="0"/>
              <a:t>[JOACHIM]</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1</a:t>
            </a:fld>
            <a:endParaRPr lang="nl-NL"/>
          </a:p>
        </p:txBody>
      </p:sp>
    </p:spTree>
    <p:extLst>
      <p:ext uri="{BB962C8B-B14F-4D97-AF65-F5344CB8AC3E}">
        <p14:creationId xmlns:p14="http://schemas.microsoft.com/office/powerpoint/2010/main" val="521595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[TIEM] Our webplatform</a:t>
            </a:r>
            <a:r>
              <a:rPr lang="nl-BE" baseline="0" dirty="0" smtClean="0"/>
              <a:t> runs on the teamfound server, you can acces it by surfing to port 82. Currently this website is only accessible from within the school network. </a:t>
            </a:r>
            <a:br>
              <a:rPr lang="nl-BE" baseline="0" dirty="0" smtClean="0"/>
            </a:br>
            <a:r>
              <a:rPr lang="nl-BE" baseline="0" dirty="0" smtClean="0"/>
              <a:t>We have a share on the server where we can publish our solution and the way IIS is set up it will load the build whenever someone requests it.</a:t>
            </a:r>
            <a:br>
              <a:rPr lang="nl-BE" baseline="0" dirty="0" smtClean="0"/>
            </a:br>
            <a:r>
              <a:rPr lang="nl-BE" baseline="0" dirty="0" smtClean="0"/>
              <a:t>Aside from the website directory we also have a directory in which users can store files which will serve as proof for an application. </a:t>
            </a:r>
          </a:p>
          <a:p>
            <a:endParaRPr lang="nl-BE" baseline="0" dirty="0" smtClean="0"/>
          </a:p>
          <a:p>
            <a:r>
              <a:rPr lang="nl-BE" baseline="0" dirty="0" smtClean="0"/>
              <a:t>Even during testing phase, we have to make use of the publish feature to useiBamaflex and Identity Services. This is not ideal because during these testing periods the live website may contain bugs. This was another reason why we started caching Ibamaflex and Identity service data, that way we could test most of the functionality on our local devices. </a:t>
            </a:r>
            <a:br>
              <a:rPr lang="nl-BE" baseline="0" dirty="0" smtClean="0"/>
            </a:br>
            <a:r>
              <a:rPr lang="nl-BE" baseline="0" dirty="0" smtClean="0"/>
              <a:t> </a:t>
            </a:r>
            <a:endParaRPr lang="nl-BE" dirty="0"/>
          </a:p>
        </p:txBody>
      </p:sp>
      <p:sp>
        <p:nvSpPr>
          <p:cNvPr id="4" name="Slide Number Placeholder 3"/>
          <p:cNvSpPr>
            <a:spLocks noGrp="1"/>
          </p:cNvSpPr>
          <p:nvPr>
            <p:ph type="sldNum" sz="quarter" idx="10"/>
          </p:nvPr>
        </p:nvSpPr>
        <p:spPr/>
        <p:txBody>
          <a:bodyPr/>
          <a:lstStyle/>
          <a:p>
            <a:fld id="{5F80D0C3-EEE1-C146-B9A7-D348FC879E4A}" type="slidenum">
              <a:rPr lang="nl-NL" smtClean="0"/>
              <a:t>10</a:t>
            </a:fld>
            <a:endParaRPr lang="nl-NL"/>
          </a:p>
        </p:txBody>
      </p:sp>
    </p:spTree>
    <p:extLst>
      <p:ext uri="{BB962C8B-B14F-4D97-AF65-F5344CB8AC3E}">
        <p14:creationId xmlns:p14="http://schemas.microsoft.com/office/powerpoint/2010/main" val="759335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[TIEM]</a:t>
            </a:r>
            <a:r>
              <a:rPr lang="nl-NL" baseline="0" dirty="0" smtClean="0"/>
              <a:t> </a:t>
            </a:r>
            <a:r>
              <a:rPr lang="nl-NL" dirty="0" smtClean="0"/>
              <a:t>To store our source code we use</a:t>
            </a:r>
            <a:r>
              <a:rPr lang="nl-NL" baseline="0" dirty="0" smtClean="0"/>
              <a:t> a private GitHub repository. Each of us would frequently commit and push new and added features, Github proved to be a great tool to merge our versions together and share them between the four of us. Combining this with a client application called SourceTree makes for a very user friendly experience.</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11</a:t>
            </a:fld>
            <a:endParaRPr lang="nl-NL"/>
          </a:p>
        </p:txBody>
      </p:sp>
    </p:spTree>
    <p:extLst>
      <p:ext uri="{BB962C8B-B14F-4D97-AF65-F5344CB8AC3E}">
        <p14:creationId xmlns:p14="http://schemas.microsoft.com/office/powerpoint/2010/main" val="113794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[TOON] </a:t>
            </a:r>
            <a:endParaRPr lang="nl-BE" dirty="0" smtClean="0"/>
          </a:p>
          <a:p>
            <a:r>
              <a:rPr lang="nl-BE" dirty="0" smtClean="0"/>
              <a:t>New</a:t>
            </a:r>
            <a:r>
              <a:rPr lang="nl-BE" baseline="0" dirty="0" smtClean="0"/>
              <a:t> </a:t>
            </a:r>
            <a:r>
              <a:rPr lang="nl-BE" baseline="0" dirty="0" smtClean="0"/>
              <a:t>users are by default directed to a login page, after logging in we analyze the type user we are dealing with and redirect him or her to the correct dashboard page, There are three main dashboards, one for students, one for teachers and one for  path counsellors. Aside from these three pages there is also the admin page, admins can configure certain settings such as assigning a counsellor role to a teacher or adjusting the email frequency threshold. It’s also important to keep in mind that counsellors can be teachers aswell, meaning they need acces to both dashboards and they need to be able to switch between these without logging out and/or using a second account. </a:t>
            </a:r>
            <a:endParaRPr lang="nl-BE" dirty="0"/>
          </a:p>
        </p:txBody>
      </p:sp>
      <p:sp>
        <p:nvSpPr>
          <p:cNvPr id="4" name="Slide Number Placeholder 3"/>
          <p:cNvSpPr>
            <a:spLocks noGrp="1"/>
          </p:cNvSpPr>
          <p:nvPr>
            <p:ph type="sldNum" sz="quarter" idx="10"/>
          </p:nvPr>
        </p:nvSpPr>
        <p:spPr/>
        <p:txBody>
          <a:bodyPr/>
          <a:lstStyle/>
          <a:p>
            <a:fld id="{5F80D0C3-EEE1-C146-B9A7-D348FC879E4A}" type="slidenum">
              <a:rPr lang="nl-NL" smtClean="0"/>
              <a:t>12</a:t>
            </a:fld>
            <a:endParaRPr lang="nl-NL"/>
          </a:p>
        </p:txBody>
      </p:sp>
    </p:spTree>
    <p:extLst>
      <p:ext uri="{BB962C8B-B14F-4D97-AF65-F5344CB8AC3E}">
        <p14:creationId xmlns:p14="http://schemas.microsoft.com/office/powerpoint/2010/main" val="89900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We’ll</a:t>
            </a:r>
            <a:r>
              <a:rPr lang="nl-NL" dirty="0" smtClean="0"/>
              <a:t> </a:t>
            </a:r>
            <a:r>
              <a:rPr lang="nl-NL" dirty="0" err="1" smtClean="0"/>
              <a:t>now</a:t>
            </a:r>
            <a:r>
              <a:rPr lang="nl-NL" baseline="0" dirty="0" smtClean="0"/>
              <a:t> present a demo of </a:t>
            </a:r>
            <a:r>
              <a:rPr lang="nl-NL" baseline="0" dirty="0" err="1" smtClean="0"/>
              <a:t>what</a:t>
            </a:r>
            <a:r>
              <a:rPr lang="nl-NL" baseline="0" dirty="0" smtClean="0"/>
              <a:t> we have made </a:t>
            </a:r>
            <a:r>
              <a:rPr lang="nl-NL" baseline="0" dirty="0" err="1" smtClean="0"/>
              <a:t>so</a:t>
            </a:r>
            <a:r>
              <a:rPr lang="nl-NL" baseline="0" dirty="0" smtClean="0"/>
              <a:t> far.</a:t>
            </a:r>
          </a:p>
          <a:p>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13</a:t>
            </a:fld>
            <a:endParaRPr lang="nl-NL"/>
          </a:p>
        </p:txBody>
      </p:sp>
    </p:spTree>
    <p:extLst>
      <p:ext uri="{BB962C8B-B14F-4D97-AF65-F5344CB8AC3E}">
        <p14:creationId xmlns:p14="http://schemas.microsoft.com/office/powerpoint/2010/main" val="1374344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[TIEM]</a:t>
            </a:r>
            <a:r>
              <a:rPr lang="nl-NL" baseline="0" dirty="0" smtClean="0"/>
              <a:t> </a:t>
            </a:r>
            <a:r>
              <a:rPr lang="nl-NL" dirty="0" smtClean="0"/>
              <a:t>As</a:t>
            </a:r>
            <a:r>
              <a:rPr lang="nl-NL" baseline="0" dirty="0" smtClean="0"/>
              <a:t> you can see there are still a few things that need to be implemented like:</a:t>
            </a:r>
          </a:p>
          <a:p>
            <a:pPr marL="171450" indent="-171450">
              <a:buFontTx/>
              <a:buChar char="-"/>
            </a:pPr>
            <a:r>
              <a:rPr lang="nl-NL" baseline="0" dirty="0" smtClean="0"/>
              <a:t>Priting a finished document we realise this is an essential (last) step in the process but we simply couldn’t figure this out in time for the presentation today. Instead we focussed on fixing bugs to show that what we did have in fact worked and worked well.</a:t>
            </a:r>
          </a:p>
          <a:p>
            <a:pPr marL="171450" indent="-171450">
              <a:buFontTx/>
              <a:buChar char="-"/>
            </a:pPr>
            <a:r>
              <a:rPr lang="nl-NL" baseline="0" dirty="0" smtClean="0"/>
              <a:t>In essence the Counsellor would request to print a finalized document and the server would then make up a .pdf document and send it back to the user.  The user could then print it or save it at his own will. In fact implementing this feature would not require that much coding if we used an ASP library to do the functionality for us, sadly most of these libraries are not free.</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14</a:t>
            </a:fld>
            <a:endParaRPr lang="nl-NL"/>
          </a:p>
        </p:txBody>
      </p:sp>
    </p:spTree>
    <p:extLst>
      <p:ext uri="{BB962C8B-B14F-4D97-AF65-F5344CB8AC3E}">
        <p14:creationId xmlns:p14="http://schemas.microsoft.com/office/powerpoint/2010/main" val="1469262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[TIEM]</a:t>
            </a:r>
            <a:r>
              <a:rPr lang="nl-NL" baseline="0" dirty="0" smtClean="0"/>
              <a:t> </a:t>
            </a:r>
            <a:r>
              <a:rPr lang="nl-NL" dirty="0" smtClean="0"/>
              <a:t>Notifying</a:t>
            </a:r>
            <a:r>
              <a:rPr lang="nl-NL" baseline="0" dirty="0" smtClean="0"/>
              <a:t> teachers. </a:t>
            </a:r>
            <a:r>
              <a:rPr lang="nl-NL" dirty="0" smtClean="0"/>
              <a:t>Currently we have this set up with a yahoo email account, emails</a:t>
            </a:r>
            <a:r>
              <a:rPr lang="nl-NL" baseline="0" dirty="0" smtClean="0"/>
              <a:t> are sent to the respective teachers upon creation of a new application regarding their courses aswell as when a counsellor requests a reminder to be sent to a teacher after an unduly waiting time. We have been in debate about this feature because we know nobody likes notification emails, however from the counsellor point of view this seems to be the best option to ensure teachers do their job. To prevent teachers from being overflown with these emails however, the administrator can limit the minimum waiting time between mails.</a:t>
            </a:r>
            <a:br>
              <a:rPr lang="nl-NL" baseline="0" dirty="0" smtClean="0"/>
            </a:br>
            <a:r>
              <a:rPr lang="nl-NL" baseline="0" dirty="0" smtClean="0"/>
              <a:t>All these features have been implemented and worked in previous versions, however because we can’t link teachers to Applications because iBamaflex has no feature for this our current mailing system is not ready for testing.</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15</a:t>
            </a:fld>
            <a:endParaRPr lang="nl-NL"/>
          </a:p>
        </p:txBody>
      </p:sp>
    </p:spTree>
    <p:extLst>
      <p:ext uri="{BB962C8B-B14F-4D97-AF65-F5344CB8AC3E}">
        <p14:creationId xmlns:p14="http://schemas.microsoft.com/office/powerpoint/2010/main" val="156240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[TIEM]</a:t>
            </a:r>
            <a:r>
              <a:rPr lang="nl-NL" baseline="0" dirty="0" smtClean="0"/>
              <a:t> </a:t>
            </a:r>
            <a:r>
              <a:rPr lang="nl-NL" dirty="0" smtClean="0"/>
              <a:t>We would like to thank you for your attention,</a:t>
            </a:r>
          </a:p>
          <a:p>
            <a:r>
              <a:rPr lang="nl-NL" dirty="0" err="1" smtClean="0"/>
              <a:t>and</a:t>
            </a:r>
            <a:r>
              <a:rPr lang="nl-NL" baseline="0" dirty="0" smtClean="0"/>
              <a:t> </a:t>
            </a:r>
            <a:r>
              <a:rPr lang="nl-NL" baseline="0" dirty="0" err="1" smtClean="0"/>
              <a:t>if</a:t>
            </a:r>
            <a:r>
              <a:rPr lang="nl-NL" baseline="0" dirty="0" smtClean="0"/>
              <a:t> </a:t>
            </a:r>
            <a:r>
              <a:rPr lang="nl-NL" baseline="0" dirty="0" err="1" smtClean="0"/>
              <a:t>there</a:t>
            </a:r>
            <a:r>
              <a:rPr lang="nl-NL" baseline="0" dirty="0" smtClean="0"/>
              <a:t> are </a:t>
            </a:r>
            <a:r>
              <a:rPr lang="nl-NL" baseline="0" dirty="0" err="1" smtClean="0"/>
              <a:t>any</a:t>
            </a:r>
            <a:r>
              <a:rPr lang="nl-NL" baseline="0" dirty="0" smtClean="0"/>
              <a:t> </a:t>
            </a:r>
            <a:r>
              <a:rPr lang="nl-NL" baseline="0" dirty="0" err="1" smtClean="0"/>
              <a:t>questions</a:t>
            </a:r>
            <a:r>
              <a:rPr lang="nl-NL" baseline="0" dirty="0" smtClean="0"/>
              <a:t> feel free </a:t>
            </a:r>
            <a:r>
              <a:rPr lang="nl-NL" baseline="0" dirty="0" err="1" smtClean="0"/>
              <a:t>to</a:t>
            </a:r>
            <a:r>
              <a:rPr lang="nl-NL" baseline="0" dirty="0" smtClean="0"/>
              <a:t> </a:t>
            </a:r>
            <a:r>
              <a:rPr lang="nl-NL" baseline="0" dirty="0" err="1" smtClean="0"/>
              <a:t>ask</a:t>
            </a:r>
            <a:r>
              <a:rPr lang="nl-NL" baseline="0" dirty="0" smtClean="0"/>
              <a:t>.</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16</a:t>
            </a:fld>
            <a:endParaRPr lang="nl-NL"/>
          </a:p>
        </p:txBody>
      </p:sp>
    </p:spTree>
    <p:extLst>
      <p:ext uri="{BB962C8B-B14F-4D97-AF65-F5344CB8AC3E}">
        <p14:creationId xmlns:p14="http://schemas.microsoft.com/office/powerpoint/2010/main" val="29862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[JOACHIM]We are</a:t>
            </a:r>
            <a:r>
              <a:rPr lang="nl-NL" baseline="0" dirty="0" smtClean="0"/>
              <a:t> Joachim, </a:t>
            </a:r>
            <a:r>
              <a:rPr lang="nl-NL" baseline="0" dirty="0" err="1" smtClean="0"/>
              <a:t>Tiem</a:t>
            </a:r>
            <a:r>
              <a:rPr lang="nl-NL" baseline="0" dirty="0" smtClean="0"/>
              <a:t>, Toon </a:t>
            </a:r>
            <a:r>
              <a:rPr lang="nl-NL" baseline="0" dirty="0" err="1" smtClean="0"/>
              <a:t>and</a:t>
            </a:r>
            <a:r>
              <a:rPr lang="nl-NL" baseline="0" dirty="0" smtClean="0"/>
              <a:t> Sam</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2</a:t>
            </a:fld>
            <a:endParaRPr lang="nl-NL"/>
          </a:p>
        </p:txBody>
      </p:sp>
    </p:spTree>
    <p:extLst>
      <p:ext uri="{BB962C8B-B14F-4D97-AF65-F5344CB8AC3E}">
        <p14:creationId xmlns:p14="http://schemas.microsoft.com/office/powerpoint/2010/main" val="115912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[TOON] </a:t>
            </a:r>
            <a:endParaRPr lang="nl-NL" dirty="0" smtClean="0"/>
          </a:p>
          <a:p>
            <a:r>
              <a:rPr lang="nl-NL" dirty="0" smtClean="0"/>
              <a:t>The </a:t>
            </a:r>
            <a:r>
              <a:rPr lang="nl-NL" dirty="0" smtClean="0"/>
              <a:t>problem right now is that everything is done on paper</a:t>
            </a:r>
            <a:r>
              <a:rPr lang="nl-NL" dirty="0" smtClean="0"/>
              <a:t>.</a:t>
            </a:r>
            <a:endParaRPr lang="nl-NL" sz="1200" kern="1200" dirty="0" smtClean="0">
              <a:solidFill>
                <a:schemeClr val="tx1"/>
              </a:solidFill>
              <a:latin typeface="+mn-lt"/>
              <a:ea typeface="+mn-ea"/>
              <a:cs typeface="+mn-cs"/>
            </a:endParaRPr>
          </a:p>
          <a:p>
            <a:r>
              <a:rPr lang="nl-NL" dirty="0" smtClean="0"/>
              <a:t>A</a:t>
            </a:r>
            <a:r>
              <a:rPr lang="nl-NL" baseline="0" dirty="0" smtClean="0"/>
              <a:t>s </a:t>
            </a:r>
            <a:r>
              <a:rPr lang="nl-NL" baseline="0" dirty="0" err="1" smtClean="0"/>
              <a:t>you</a:t>
            </a:r>
            <a:r>
              <a:rPr lang="nl-NL" baseline="0" dirty="0" smtClean="0"/>
              <a:t> </a:t>
            </a:r>
            <a:r>
              <a:rPr lang="nl-NL" baseline="0" dirty="0" err="1" smtClean="0"/>
              <a:t>can</a:t>
            </a:r>
            <a:r>
              <a:rPr lang="nl-NL" baseline="0" dirty="0" smtClean="0"/>
              <a:t> </a:t>
            </a:r>
            <a:r>
              <a:rPr lang="nl-NL" baseline="0" dirty="0" err="1" smtClean="0"/>
              <a:t>see</a:t>
            </a:r>
            <a:r>
              <a:rPr lang="nl-NL" baseline="0" dirty="0" smtClean="0"/>
              <a:t> </a:t>
            </a:r>
            <a:r>
              <a:rPr lang="nl-NL" baseline="0" dirty="0" err="1" smtClean="0"/>
              <a:t>this</a:t>
            </a:r>
            <a:r>
              <a:rPr lang="nl-NL" baseline="0" dirty="0" smtClean="0"/>
              <a:t> is </a:t>
            </a:r>
            <a:r>
              <a:rPr lang="nl-NL" baseline="0" dirty="0" err="1" smtClean="0"/>
              <a:t>quite</a:t>
            </a:r>
            <a:r>
              <a:rPr lang="nl-NL" baseline="0" dirty="0" smtClean="0"/>
              <a:t> </a:t>
            </a:r>
            <a:r>
              <a:rPr lang="nl-NL" baseline="0" dirty="0" err="1" smtClean="0"/>
              <a:t>some</a:t>
            </a:r>
            <a:r>
              <a:rPr lang="nl-NL" baseline="0" dirty="0" smtClean="0"/>
              <a:t> </a:t>
            </a:r>
            <a:r>
              <a:rPr lang="nl-NL" baseline="0" dirty="0" err="1" smtClean="0"/>
              <a:t>work</a:t>
            </a:r>
            <a:r>
              <a:rPr lang="nl-NL" baseline="0" dirty="0" smtClean="0"/>
              <a:t> </a:t>
            </a:r>
            <a:r>
              <a:rPr lang="nl-NL" baseline="0" dirty="0" err="1" smtClean="0"/>
              <a:t>for</a:t>
            </a:r>
            <a:r>
              <a:rPr lang="nl-NL" baseline="0" dirty="0" smtClean="0"/>
              <a:t> </a:t>
            </a:r>
            <a:r>
              <a:rPr lang="nl-NL" baseline="0" dirty="0" err="1" smtClean="0"/>
              <a:t>everyone</a:t>
            </a:r>
            <a:r>
              <a:rPr lang="nl-NL" baseline="0" dirty="0" smtClean="0"/>
              <a:t> </a:t>
            </a:r>
            <a:r>
              <a:rPr lang="nl-NL" baseline="0" dirty="0" err="1" smtClean="0"/>
              <a:t>that</a:t>
            </a:r>
            <a:r>
              <a:rPr lang="nl-NL" baseline="0" dirty="0" smtClean="0"/>
              <a:t> is </a:t>
            </a:r>
            <a:r>
              <a:rPr lang="nl-NL" baseline="0" dirty="0" err="1" smtClean="0"/>
              <a:t>involved</a:t>
            </a:r>
            <a:r>
              <a:rPr lang="nl-NL" baseline="0" dirty="0" smtClean="0"/>
              <a:t> in </a:t>
            </a:r>
            <a:r>
              <a:rPr lang="nl-NL" baseline="0" dirty="0" err="1" smtClean="0"/>
              <a:t>the</a:t>
            </a:r>
            <a:r>
              <a:rPr lang="nl-NL" baseline="0" dirty="0" smtClean="0"/>
              <a:t> </a:t>
            </a:r>
            <a:r>
              <a:rPr lang="nl-NL" baseline="0" dirty="0" err="1" smtClean="0"/>
              <a:t>process</a:t>
            </a:r>
            <a:r>
              <a:rPr lang="nl-NL" baseline="0" dirty="0" smtClean="0"/>
              <a:t>.</a:t>
            </a:r>
            <a:endParaRPr lang="nl-NL" baseline="0" dirty="0" smtClean="0"/>
          </a:p>
          <a:p>
            <a:r>
              <a:rPr lang="nl-NL" baseline="0" dirty="0" smtClean="0"/>
              <a:t>We made </a:t>
            </a:r>
            <a:r>
              <a:rPr lang="nl-NL" baseline="0" dirty="0" err="1" smtClean="0"/>
              <a:t>an</a:t>
            </a:r>
            <a:r>
              <a:rPr lang="nl-NL" baseline="0" dirty="0" smtClean="0"/>
              <a:t> online </a:t>
            </a:r>
            <a:r>
              <a:rPr lang="nl-NL" baseline="0" dirty="0" err="1" smtClean="0"/>
              <a:t>webapplication</a:t>
            </a:r>
            <a:r>
              <a:rPr lang="nl-NL" baseline="0" dirty="0" smtClean="0"/>
              <a:t> </a:t>
            </a:r>
            <a:r>
              <a:rPr lang="nl-NL" baseline="0" dirty="0" err="1" smtClean="0"/>
              <a:t>which</a:t>
            </a:r>
            <a:r>
              <a:rPr lang="nl-NL" baseline="0" dirty="0" smtClean="0"/>
              <a:t> </a:t>
            </a:r>
            <a:r>
              <a:rPr lang="nl-NL" baseline="0" dirty="0" err="1" smtClean="0"/>
              <a:t>will</a:t>
            </a:r>
            <a:r>
              <a:rPr lang="nl-NL" baseline="0" dirty="0" smtClean="0"/>
              <a:t> make </a:t>
            </a:r>
            <a:r>
              <a:rPr lang="nl-NL" baseline="0" dirty="0" err="1" smtClean="0"/>
              <a:t>everything</a:t>
            </a:r>
            <a:r>
              <a:rPr lang="nl-NL" baseline="0" dirty="0" smtClean="0"/>
              <a:t> a lot </a:t>
            </a:r>
            <a:r>
              <a:rPr lang="nl-NL" baseline="0" dirty="0" err="1" smtClean="0"/>
              <a:t>easier</a:t>
            </a:r>
            <a:r>
              <a:rPr lang="nl-NL" baseline="0" dirty="0" smtClean="0"/>
              <a:t>.</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3</a:t>
            </a:fld>
            <a:endParaRPr lang="nl-NL"/>
          </a:p>
        </p:txBody>
      </p:sp>
    </p:spTree>
    <p:extLst>
      <p:ext uri="{BB962C8B-B14F-4D97-AF65-F5344CB8AC3E}">
        <p14:creationId xmlns:p14="http://schemas.microsoft.com/office/powerpoint/2010/main" val="80575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[TOON] </a:t>
            </a:r>
            <a:endParaRPr lang="nl-NL" dirty="0" smtClean="0"/>
          </a:p>
          <a:p>
            <a:r>
              <a:rPr lang="nl-NL" dirty="0" smtClean="0"/>
              <a:t>For</a:t>
            </a:r>
            <a:r>
              <a:rPr lang="nl-NL" baseline="0" dirty="0" smtClean="0"/>
              <a:t> </a:t>
            </a:r>
            <a:r>
              <a:rPr lang="nl-NL" baseline="0" dirty="0" smtClean="0"/>
              <a:t>our front-end we’ve used html and css together with a custom bootstrap theme for some better looks.</a:t>
            </a:r>
          </a:p>
          <a:p>
            <a:r>
              <a:rPr lang="nl-NL" baseline="0" dirty="0" smtClean="0"/>
              <a:t>We </a:t>
            </a:r>
            <a:r>
              <a:rPr lang="nl-NL" baseline="0" dirty="0" err="1" smtClean="0"/>
              <a:t>also</a:t>
            </a:r>
            <a:r>
              <a:rPr lang="nl-NL" baseline="0" dirty="0" smtClean="0"/>
              <a:t> made </a:t>
            </a:r>
            <a:r>
              <a:rPr lang="nl-NL" baseline="0" dirty="0" err="1" smtClean="0"/>
              <a:t>use</a:t>
            </a:r>
            <a:r>
              <a:rPr lang="nl-NL" baseline="0" dirty="0" smtClean="0"/>
              <a:t> of </a:t>
            </a:r>
            <a:r>
              <a:rPr lang="nl-NL" baseline="0" dirty="0" err="1" smtClean="0"/>
              <a:t>jQuery</a:t>
            </a:r>
            <a:r>
              <a:rPr lang="nl-NL" baseline="0" dirty="0" smtClean="0"/>
              <a:t> </a:t>
            </a:r>
            <a:r>
              <a:rPr lang="nl-NL" baseline="0" dirty="0" err="1" smtClean="0"/>
              <a:t>to</a:t>
            </a:r>
            <a:r>
              <a:rPr lang="nl-NL" baseline="0" dirty="0" smtClean="0"/>
              <a:t> </a:t>
            </a:r>
            <a:r>
              <a:rPr lang="nl-NL" baseline="0" dirty="0" err="1" smtClean="0"/>
              <a:t>create</a:t>
            </a:r>
            <a:r>
              <a:rPr lang="nl-NL" baseline="0" dirty="0" smtClean="0"/>
              <a:t> a </a:t>
            </a:r>
            <a:r>
              <a:rPr lang="nl-NL" baseline="0" dirty="0" err="1" smtClean="0"/>
              <a:t>better</a:t>
            </a:r>
            <a:r>
              <a:rPr lang="nl-NL" baseline="0" dirty="0" smtClean="0"/>
              <a:t> user </a:t>
            </a:r>
            <a:r>
              <a:rPr lang="nl-NL" baseline="0" dirty="0" err="1" smtClean="0"/>
              <a:t>experience</a:t>
            </a:r>
            <a:r>
              <a:rPr lang="nl-NL" baseline="0" dirty="0" smtClean="0"/>
              <a:t>.</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4</a:t>
            </a:fld>
            <a:endParaRPr lang="nl-NL"/>
          </a:p>
        </p:txBody>
      </p:sp>
    </p:spTree>
    <p:extLst>
      <p:ext uri="{BB962C8B-B14F-4D97-AF65-F5344CB8AC3E}">
        <p14:creationId xmlns:p14="http://schemas.microsoft.com/office/powerpoint/2010/main" val="1433925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[JOACHIM]</a:t>
            </a:r>
            <a:r>
              <a:rPr lang="nl-NL" baseline="0" dirty="0" smtClean="0"/>
              <a:t> </a:t>
            </a:r>
            <a:r>
              <a:rPr lang="nl-NL" dirty="0" err="1" smtClean="0"/>
              <a:t>When</a:t>
            </a:r>
            <a:r>
              <a:rPr lang="nl-NL" baseline="0" dirty="0" smtClean="0"/>
              <a:t> </a:t>
            </a:r>
            <a:r>
              <a:rPr lang="nl-NL" baseline="0" dirty="0" err="1" smtClean="0"/>
              <a:t>our</a:t>
            </a:r>
            <a:r>
              <a:rPr lang="nl-NL" baseline="0" dirty="0" smtClean="0"/>
              <a:t> project was </a:t>
            </a:r>
            <a:r>
              <a:rPr lang="nl-NL" baseline="0" dirty="0" err="1" smtClean="0"/>
              <a:t>introduced</a:t>
            </a:r>
            <a:r>
              <a:rPr lang="nl-NL" baseline="0" dirty="0" smtClean="0"/>
              <a:t> </a:t>
            </a:r>
            <a:r>
              <a:rPr lang="nl-NL" baseline="0" dirty="0" err="1" smtClean="0"/>
              <a:t>to</a:t>
            </a:r>
            <a:r>
              <a:rPr lang="nl-NL" baseline="0" dirty="0" smtClean="0"/>
              <a:t> </a:t>
            </a:r>
            <a:r>
              <a:rPr lang="nl-NL" baseline="0" dirty="0" err="1" smtClean="0"/>
              <a:t>us</a:t>
            </a:r>
            <a:r>
              <a:rPr lang="nl-NL" baseline="0" dirty="0" smtClean="0"/>
              <a:t> we </a:t>
            </a:r>
            <a:r>
              <a:rPr lang="nl-NL" baseline="0" dirty="0" err="1" smtClean="0"/>
              <a:t>were</a:t>
            </a:r>
            <a:r>
              <a:rPr lang="nl-NL" baseline="0" dirty="0" smtClean="0"/>
              <a:t> </a:t>
            </a:r>
            <a:r>
              <a:rPr lang="nl-NL" baseline="0" dirty="0" err="1" smtClean="0"/>
              <a:t>told</a:t>
            </a:r>
            <a:r>
              <a:rPr lang="nl-NL" baseline="0" dirty="0" smtClean="0"/>
              <a:t> </a:t>
            </a:r>
            <a:r>
              <a:rPr lang="nl-NL" baseline="0" dirty="0" err="1" smtClean="0"/>
              <a:t>that</a:t>
            </a:r>
            <a:r>
              <a:rPr lang="nl-NL" baseline="0" dirty="0" smtClean="0"/>
              <a:t> we </a:t>
            </a:r>
            <a:r>
              <a:rPr lang="nl-NL" baseline="0" dirty="0" err="1" smtClean="0"/>
              <a:t>could</a:t>
            </a:r>
            <a:r>
              <a:rPr lang="nl-NL" baseline="0" dirty="0" smtClean="0"/>
              <a:t> </a:t>
            </a:r>
            <a:r>
              <a:rPr lang="nl-NL" baseline="0" dirty="0" err="1" smtClean="0"/>
              <a:t>choose</a:t>
            </a:r>
            <a:r>
              <a:rPr lang="nl-NL" baseline="0" dirty="0" smtClean="0"/>
              <a:t> </a:t>
            </a:r>
            <a:r>
              <a:rPr lang="nl-NL" baseline="0" dirty="0" err="1" smtClean="0"/>
              <a:t>what</a:t>
            </a:r>
            <a:r>
              <a:rPr lang="nl-NL" baseline="0" dirty="0" smtClean="0"/>
              <a:t> we </a:t>
            </a:r>
            <a:r>
              <a:rPr lang="nl-NL" baseline="0" dirty="0" err="1" smtClean="0"/>
              <a:t>wanted</a:t>
            </a:r>
            <a:r>
              <a:rPr lang="nl-NL" baseline="0" dirty="0" smtClean="0"/>
              <a:t> as </a:t>
            </a:r>
            <a:r>
              <a:rPr lang="nl-NL" baseline="0" dirty="0" err="1" smtClean="0"/>
              <a:t>back-end</a:t>
            </a:r>
            <a:r>
              <a:rPr lang="nl-NL" baseline="0" dirty="0" smtClean="0"/>
              <a:t>.</a:t>
            </a:r>
          </a:p>
          <a:p>
            <a:r>
              <a:rPr lang="nl-NL" baseline="0" dirty="0" err="1" smtClean="0"/>
              <a:t>So</a:t>
            </a:r>
            <a:r>
              <a:rPr lang="nl-NL" baseline="0" dirty="0" smtClean="0"/>
              <a:t> </a:t>
            </a:r>
            <a:r>
              <a:rPr lang="nl-NL" baseline="0" dirty="0" err="1" smtClean="0"/>
              <a:t>after</a:t>
            </a:r>
            <a:r>
              <a:rPr lang="nl-NL" baseline="0" dirty="0" smtClean="0"/>
              <a:t> </a:t>
            </a:r>
            <a:r>
              <a:rPr lang="nl-NL" baseline="0" dirty="0" err="1" smtClean="0"/>
              <a:t>some</a:t>
            </a:r>
            <a:r>
              <a:rPr lang="nl-NL" baseline="0" dirty="0" smtClean="0"/>
              <a:t> research </a:t>
            </a:r>
            <a:r>
              <a:rPr lang="nl-NL" baseline="0" dirty="0" err="1" smtClean="0"/>
              <a:t>and</a:t>
            </a:r>
            <a:r>
              <a:rPr lang="nl-NL" baseline="0" dirty="0" smtClean="0"/>
              <a:t> </a:t>
            </a:r>
            <a:r>
              <a:rPr lang="nl-NL" baseline="0" dirty="0" err="1" smtClean="0"/>
              <a:t>discussion</a:t>
            </a:r>
            <a:r>
              <a:rPr lang="nl-NL" baseline="0" dirty="0" smtClean="0"/>
              <a:t> we </a:t>
            </a:r>
            <a:r>
              <a:rPr lang="nl-NL" baseline="0" dirty="0" err="1" smtClean="0"/>
              <a:t>opted</a:t>
            </a:r>
            <a:r>
              <a:rPr lang="nl-NL" baseline="0" dirty="0" smtClean="0"/>
              <a:t> </a:t>
            </a:r>
            <a:r>
              <a:rPr lang="nl-NL" baseline="0" dirty="0" err="1" smtClean="0"/>
              <a:t>for</a:t>
            </a:r>
            <a:r>
              <a:rPr lang="nl-NL" baseline="0" dirty="0" smtClean="0"/>
              <a:t> </a:t>
            </a:r>
            <a:r>
              <a:rPr lang="nl-NL" baseline="0" dirty="0" err="1" smtClean="0"/>
              <a:t>node.js</a:t>
            </a:r>
            <a:r>
              <a:rPr lang="nl-NL" baseline="0" dirty="0" smtClean="0"/>
              <a:t> </a:t>
            </a:r>
            <a:r>
              <a:rPr lang="nl-NL" baseline="0" dirty="0" err="1" smtClean="0"/>
              <a:t>because</a:t>
            </a:r>
            <a:r>
              <a:rPr lang="nl-NL" baseline="0" dirty="0" smtClean="0"/>
              <a:t> </a:t>
            </a:r>
            <a:r>
              <a:rPr lang="nl-NL" baseline="0" dirty="0" err="1" smtClean="0"/>
              <a:t>it’s</a:t>
            </a:r>
            <a:r>
              <a:rPr lang="nl-NL" baseline="0" dirty="0" smtClean="0"/>
              <a:t> a </a:t>
            </a:r>
            <a:r>
              <a:rPr lang="nl-NL" baseline="0" dirty="0" err="1" smtClean="0"/>
              <a:t>fairly</a:t>
            </a:r>
            <a:r>
              <a:rPr lang="nl-NL" baseline="0" dirty="0" smtClean="0"/>
              <a:t> new platform </a:t>
            </a:r>
            <a:r>
              <a:rPr lang="nl-NL" baseline="0" dirty="0" err="1" smtClean="0"/>
              <a:t>and</a:t>
            </a:r>
            <a:r>
              <a:rPr lang="nl-NL" baseline="0" dirty="0" smtClean="0"/>
              <a:t> </a:t>
            </a:r>
            <a:r>
              <a:rPr lang="nl-NL" baseline="0" dirty="0" err="1" smtClean="0"/>
              <a:t>it’s</a:t>
            </a:r>
            <a:r>
              <a:rPr lang="nl-NL" baseline="0" dirty="0" smtClean="0"/>
              <a:t> a lot </a:t>
            </a:r>
            <a:r>
              <a:rPr lang="nl-NL" baseline="0" dirty="0" err="1" smtClean="0"/>
              <a:t>faster</a:t>
            </a:r>
            <a:r>
              <a:rPr lang="nl-NL" baseline="0" dirty="0" smtClean="0"/>
              <a:t> </a:t>
            </a:r>
            <a:r>
              <a:rPr lang="nl-NL" baseline="0" dirty="0" err="1" smtClean="0"/>
              <a:t>than</a:t>
            </a:r>
            <a:r>
              <a:rPr lang="nl-NL" baseline="0" dirty="0" smtClean="0"/>
              <a:t> </a:t>
            </a:r>
            <a:r>
              <a:rPr lang="nl-NL" baseline="0" dirty="0" err="1" smtClean="0"/>
              <a:t>php</a:t>
            </a:r>
            <a:r>
              <a:rPr lang="nl-NL" baseline="0" dirty="0" smtClean="0"/>
              <a:t> </a:t>
            </a:r>
            <a:r>
              <a:rPr lang="nl-NL" baseline="0" dirty="0" err="1" smtClean="0"/>
              <a:t>and</a:t>
            </a:r>
            <a:r>
              <a:rPr lang="nl-NL" baseline="0" dirty="0" smtClean="0"/>
              <a:t> </a:t>
            </a:r>
            <a:r>
              <a:rPr lang="nl-NL" baseline="0" dirty="0" err="1" smtClean="0"/>
              <a:t>asp.net</a:t>
            </a:r>
            <a:r>
              <a:rPr lang="nl-NL" baseline="0" dirty="0" smtClean="0"/>
              <a:t>.</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5</a:t>
            </a:fld>
            <a:endParaRPr lang="nl-NL"/>
          </a:p>
        </p:txBody>
      </p:sp>
    </p:spTree>
    <p:extLst>
      <p:ext uri="{BB962C8B-B14F-4D97-AF65-F5344CB8AC3E}">
        <p14:creationId xmlns:p14="http://schemas.microsoft.com/office/powerpoint/2010/main" val="196751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[JOACHIM] But because we had to use a server from school because we needed access to identity and </a:t>
            </a:r>
            <a:r>
              <a:rPr lang="en-GB" baseline="0" dirty="0" err="1" smtClean="0"/>
              <a:t>bamaflex</a:t>
            </a:r>
            <a:r>
              <a:rPr lang="en-GB" baseline="0" dirty="0" smtClean="0"/>
              <a:t>, we had no other choice then to go with asp.net.</a:t>
            </a:r>
          </a:p>
          <a:p>
            <a:endParaRPr lang="en-GB" baseline="0" dirty="0" smtClean="0"/>
          </a:p>
          <a:p>
            <a:r>
              <a:rPr lang="en-GB" baseline="0" dirty="0" smtClean="0"/>
              <a:t>-- Nog </a:t>
            </a:r>
            <a:r>
              <a:rPr lang="en-GB" baseline="0" dirty="0" err="1" smtClean="0"/>
              <a:t>wa</a:t>
            </a:r>
            <a:r>
              <a:rPr lang="en-GB" baseline="0" dirty="0" smtClean="0"/>
              <a:t> </a:t>
            </a:r>
            <a:r>
              <a:rPr lang="en-GB" baseline="0" dirty="0" err="1" smtClean="0"/>
              <a:t>uitleg</a:t>
            </a:r>
            <a:r>
              <a:rPr lang="en-GB" baseline="0" dirty="0" smtClean="0"/>
              <a:t> over </a:t>
            </a:r>
            <a:r>
              <a:rPr lang="en-GB" baseline="0" dirty="0" err="1" smtClean="0"/>
              <a:t>asp.net</a:t>
            </a:r>
            <a:r>
              <a:rPr lang="en-GB" baseline="0" dirty="0" smtClean="0"/>
              <a:t> --</a:t>
            </a:r>
            <a:endParaRPr lang="nl-NL" dirty="0"/>
          </a:p>
        </p:txBody>
      </p:sp>
      <p:sp>
        <p:nvSpPr>
          <p:cNvPr id="4" name="Slide Number Placeholder 3"/>
          <p:cNvSpPr>
            <a:spLocks noGrp="1"/>
          </p:cNvSpPr>
          <p:nvPr>
            <p:ph type="sldNum" sz="quarter" idx="10"/>
          </p:nvPr>
        </p:nvSpPr>
        <p:spPr/>
        <p:txBody>
          <a:bodyPr/>
          <a:lstStyle/>
          <a:p>
            <a:fld id="{5F80D0C3-EEE1-C146-B9A7-D348FC879E4A}" type="slidenum">
              <a:rPr lang="nl-NL" smtClean="0"/>
              <a:t>6</a:t>
            </a:fld>
            <a:endParaRPr lang="nl-NL"/>
          </a:p>
        </p:txBody>
      </p:sp>
    </p:spTree>
    <p:extLst>
      <p:ext uri="{BB962C8B-B14F-4D97-AF65-F5344CB8AC3E}">
        <p14:creationId xmlns:p14="http://schemas.microsoft.com/office/powerpoint/2010/main" val="136518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iBamaflex</a:t>
            </a:r>
            <a:r>
              <a:rPr lang="nl-BE" baseline="0" dirty="0" smtClean="0"/>
              <a:t> provides us with most of our initial data, thanks to the use of it’s features we are able to link students to the courses they registered for aswell as some data like full names, education, even telephone numbers and such. To ensure optimal uptime of our website and reliability of our data we cache most of the required data in our own local database. This was a request from our client, being sir Sourie. </a:t>
            </a:r>
            <a:endParaRPr lang="nl-BE" dirty="0"/>
          </a:p>
        </p:txBody>
      </p:sp>
      <p:sp>
        <p:nvSpPr>
          <p:cNvPr id="4" name="Slide Number Placeholder 3"/>
          <p:cNvSpPr>
            <a:spLocks noGrp="1"/>
          </p:cNvSpPr>
          <p:nvPr>
            <p:ph type="sldNum" sz="quarter" idx="10"/>
          </p:nvPr>
        </p:nvSpPr>
        <p:spPr/>
        <p:txBody>
          <a:bodyPr/>
          <a:lstStyle/>
          <a:p>
            <a:fld id="{5F80D0C3-EEE1-C146-B9A7-D348FC879E4A}" type="slidenum">
              <a:rPr lang="nl-NL" smtClean="0"/>
              <a:t>7</a:t>
            </a:fld>
            <a:endParaRPr lang="nl-NL"/>
          </a:p>
        </p:txBody>
      </p:sp>
    </p:spTree>
    <p:extLst>
      <p:ext uri="{BB962C8B-B14F-4D97-AF65-F5344CB8AC3E}">
        <p14:creationId xmlns:p14="http://schemas.microsoft.com/office/powerpoint/2010/main" val="12834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Identity provides us with a service</a:t>
            </a:r>
            <a:r>
              <a:rPr lang="nl-BE" baseline="0" dirty="0" smtClean="0"/>
              <a:t> connected to a database of user Logins and their personal passwords. Although we obviously aren’t allowed to retrieve passwords of users we can still use the Identity Service to authenticate users. This is an important feature because it allowed us to use the existing howest accounts rather than having to force new users to make a brand new account. It’s important to know that both Identity Services aswell as iBamaflex Services can only be used by Devices in a certian IP range, this made local testing of certian features impossible. Hence we realised that for this reason, and the fact that we would have to cache iBamaflex data anyway, we would require our own database.</a:t>
            </a:r>
            <a:endParaRPr lang="nl-BE" dirty="0"/>
          </a:p>
        </p:txBody>
      </p:sp>
      <p:sp>
        <p:nvSpPr>
          <p:cNvPr id="4" name="Slide Number Placeholder 3"/>
          <p:cNvSpPr>
            <a:spLocks noGrp="1"/>
          </p:cNvSpPr>
          <p:nvPr>
            <p:ph type="sldNum" sz="quarter" idx="10"/>
          </p:nvPr>
        </p:nvSpPr>
        <p:spPr/>
        <p:txBody>
          <a:bodyPr/>
          <a:lstStyle/>
          <a:p>
            <a:fld id="{5F80D0C3-EEE1-C146-B9A7-D348FC879E4A}" type="slidenum">
              <a:rPr lang="nl-NL" smtClean="0"/>
              <a:t>8</a:t>
            </a:fld>
            <a:endParaRPr lang="nl-NL"/>
          </a:p>
        </p:txBody>
      </p:sp>
    </p:spTree>
    <p:extLst>
      <p:ext uri="{BB962C8B-B14F-4D97-AF65-F5344CB8AC3E}">
        <p14:creationId xmlns:p14="http://schemas.microsoft.com/office/powerpoint/2010/main" val="4119374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So to</a:t>
            </a:r>
            <a:r>
              <a:rPr lang="nl-BE" baseline="0" dirty="0" smtClean="0"/>
              <a:t> complete the picture we added our own database. After logging in to our platform once, close to all further actions can be performed by that user without consulting Identity or Ibamaflex services. The advantage of this is that we are not 100% reliant on the uptime of these services. In other words when either of these services become unavailable our application can still run for previously logged users using the cache data. </a:t>
            </a:r>
            <a:br>
              <a:rPr lang="nl-BE" baseline="0" dirty="0" smtClean="0"/>
            </a:br>
            <a:r>
              <a:rPr lang="nl-BE" baseline="0" dirty="0" smtClean="0"/>
              <a:t>State of student files and applications are also stored here.</a:t>
            </a:r>
            <a:endParaRPr lang="nl-BE" dirty="0"/>
          </a:p>
        </p:txBody>
      </p:sp>
      <p:sp>
        <p:nvSpPr>
          <p:cNvPr id="4" name="Slide Number Placeholder 3"/>
          <p:cNvSpPr>
            <a:spLocks noGrp="1"/>
          </p:cNvSpPr>
          <p:nvPr>
            <p:ph type="sldNum" sz="quarter" idx="10"/>
          </p:nvPr>
        </p:nvSpPr>
        <p:spPr/>
        <p:txBody>
          <a:bodyPr/>
          <a:lstStyle/>
          <a:p>
            <a:fld id="{5F80D0C3-EEE1-C146-B9A7-D348FC879E4A}" type="slidenum">
              <a:rPr lang="nl-NL" smtClean="0"/>
              <a:t>9</a:t>
            </a:fld>
            <a:endParaRPr lang="nl-NL"/>
          </a:p>
        </p:txBody>
      </p:sp>
    </p:spTree>
    <p:extLst>
      <p:ext uri="{BB962C8B-B14F-4D97-AF65-F5344CB8AC3E}">
        <p14:creationId xmlns:p14="http://schemas.microsoft.com/office/powerpoint/2010/main" val="116587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smtClean="0"/>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nl-NL"/>
          </a:p>
        </p:txBody>
      </p:sp>
      <p:sp>
        <p:nvSpPr>
          <p:cNvPr id="4" name="Date Placeholder 3"/>
          <p:cNvSpPr>
            <a:spLocks noGrp="1"/>
          </p:cNvSpPr>
          <p:nvPr>
            <p:ph type="dt" sz="half" idx="10"/>
          </p:nvPr>
        </p:nvSpPr>
        <p:spPr/>
        <p:txBody>
          <a:bodyPr/>
          <a:lstStyle/>
          <a:p>
            <a:fld id="{46619E40-6236-CC44-8E3C-A4F7244B7416}" type="datetimeFigureOut">
              <a:rPr lang="nl-NL" smtClean="0"/>
              <a:t>18-05-15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4" name="Date Placeholder 3"/>
          <p:cNvSpPr>
            <a:spLocks noGrp="1"/>
          </p:cNvSpPr>
          <p:nvPr>
            <p:ph type="dt" sz="half" idx="10"/>
          </p:nvPr>
        </p:nvSpPr>
        <p:spPr/>
        <p:txBody>
          <a:bodyPr/>
          <a:lstStyle/>
          <a:p>
            <a:fld id="{46619E40-6236-CC44-8E3C-A4F7244B7416}" type="datetimeFigureOut">
              <a:rPr lang="nl-NL" smtClean="0"/>
              <a:t>18-05-15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214517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smtClean="0"/>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4" name="Date Placeholder 3"/>
          <p:cNvSpPr>
            <a:spLocks noGrp="1"/>
          </p:cNvSpPr>
          <p:nvPr>
            <p:ph type="dt" sz="half" idx="10"/>
          </p:nvPr>
        </p:nvSpPr>
        <p:spPr/>
        <p:txBody>
          <a:bodyPr/>
          <a:lstStyle/>
          <a:p>
            <a:fld id="{46619E40-6236-CC44-8E3C-A4F7244B7416}" type="datetimeFigureOut">
              <a:rPr lang="nl-NL" smtClean="0"/>
              <a:t>18-05-15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46870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nl-NL"/>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4" name="Date Placeholder 3"/>
          <p:cNvSpPr>
            <a:spLocks noGrp="1"/>
          </p:cNvSpPr>
          <p:nvPr>
            <p:ph type="dt" sz="half" idx="10"/>
          </p:nvPr>
        </p:nvSpPr>
        <p:spPr/>
        <p:txBody>
          <a:bodyPr/>
          <a:lstStyle/>
          <a:p>
            <a:fld id="{46619E40-6236-CC44-8E3C-A4F7244B7416}" type="datetimeFigureOut">
              <a:rPr lang="nl-NL" smtClean="0"/>
              <a:t>18-05-15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35005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smtClean="0"/>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46619E40-6236-CC44-8E3C-A4F7244B7416}" type="datetimeFigureOut">
              <a:rPr lang="nl-NL" smtClean="0"/>
              <a:t>18-05-15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521595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5" name="Date Placeholder 4"/>
          <p:cNvSpPr>
            <a:spLocks noGrp="1"/>
          </p:cNvSpPr>
          <p:nvPr>
            <p:ph type="dt" sz="half" idx="10"/>
          </p:nvPr>
        </p:nvSpPr>
        <p:spPr/>
        <p:txBody>
          <a:bodyPr/>
          <a:lstStyle/>
          <a:p>
            <a:fld id="{46619E40-6236-CC44-8E3C-A4F7244B7416}" type="datetimeFigureOut">
              <a:rPr lang="nl-NL" smtClean="0"/>
              <a:t>18-05-15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294702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smtClean="0"/>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7" name="Date Placeholder 6"/>
          <p:cNvSpPr>
            <a:spLocks noGrp="1"/>
          </p:cNvSpPr>
          <p:nvPr>
            <p:ph type="dt" sz="half" idx="10"/>
          </p:nvPr>
        </p:nvSpPr>
        <p:spPr/>
        <p:txBody>
          <a:bodyPr/>
          <a:lstStyle/>
          <a:p>
            <a:fld id="{46619E40-6236-CC44-8E3C-A4F7244B7416}" type="datetimeFigureOut">
              <a:rPr lang="nl-NL" smtClean="0"/>
              <a:t>18-05-15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1726956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nl-NL"/>
          </a:p>
        </p:txBody>
      </p:sp>
      <p:sp>
        <p:nvSpPr>
          <p:cNvPr id="3" name="Date Placeholder 2"/>
          <p:cNvSpPr>
            <a:spLocks noGrp="1"/>
          </p:cNvSpPr>
          <p:nvPr>
            <p:ph type="dt" sz="half" idx="10"/>
          </p:nvPr>
        </p:nvSpPr>
        <p:spPr/>
        <p:txBody>
          <a:bodyPr/>
          <a:lstStyle/>
          <a:p>
            <a:fld id="{46619E40-6236-CC44-8E3C-A4F7244B7416}" type="datetimeFigureOut">
              <a:rPr lang="nl-NL" smtClean="0"/>
              <a:t>18-05-15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336465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19E40-6236-CC44-8E3C-A4F7244B7416}" type="datetimeFigureOut">
              <a:rPr lang="nl-NL" smtClean="0"/>
              <a:t>18-05-15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86102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6619E40-6236-CC44-8E3C-A4F7244B7416}" type="datetimeFigureOut">
              <a:rPr lang="nl-NL" smtClean="0"/>
              <a:t>18-05-15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278722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6619E40-6236-CC44-8E3C-A4F7244B7416}" type="datetimeFigureOut">
              <a:rPr lang="nl-NL" smtClean="0"/>
              <a:t>18-05-15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F43DE0DA-30DB-3F47-8469-C88249B3CF3D}" type="slidenum">
              <a:rPr lang="nl-NL" smtClean="0"/>
              <a:t>‹#›</a:t>
            </a:fld>
            <a:endParaRPr lang="nl-NL"/>
          </a:p>
        </p:txBody>
      </p:sp>
    </p:spTree>
    <p:extLst>
      <p:ext uri="{BB962C8B-B14F-4D97-AF65-F5344CB8AC3E}">
        <p14:creationId xmlns:p14="http://schemas.microsoft.com/office/powerpoint/2010/main" val="2336651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smtClean="0"/>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19E40-6236-CC44-8E3C-A4F7244B7416}" type="datetimeFigureOut">
              <a:rPr lang="nl-NL" smtClean="0"/>
              <a:t>18-05-15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DE0DA-30DB-3F47-8469-C88249B3CF3D}" type="slidenum">
              <a:rPr lang="nl-NL" smtClean="0"/>
              <a:t>‹#›</a:t>
            </a:fld>
            <a:endParaRPr lang="nl-NL"/>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bru-teamfound.hogeschool-wvl.be:8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8.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BC9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55424" y="1763486"/>
            <a:ext cx="9202975" cy="2421797"/>
          </a:xfrm>
        </p:spPr>
        <p:txBody>
          <a:bodyPr>
            <a:noAutofit/>
          </a:bodyPr>
          <a:lstStyle/>
          <a:p>
            <a:pPr algn="l"/>
            <a:r>
              <a:rPr lang="nl-NL" sz="2000" dirty="0">
                <a:solidFill>
                  <a:srgbClr val="F5F5F5"/>
                </a:solidFill>
                <a:latin typeface="Lato" charset="0"/>
                <a:ea typeface="Lato" charset="0"/>
                <a:cs typeface="Lato" charset="0"/>
              </a:rPr>
              <a:t>PROGRAMMEERPROJECT</a:t>
            </a:r>
            <a:r>
              <a:rPr lang="nl-NL" sz="5400" dirty="0">
                <a:solidFill>
                  <a:srgbClr val="F5F5F5"/>
                </a:solidFill>
                <a:latin typeface="Lato" charset="0"/>
                <a:ea typeface="Lato" charset="0"/>
                <a:cs typeface="Lato" charset="0"/>
              </a:rPr>
              <a:t> </a:t>
            </a:r>
            <a:r>
              <a:rPr lang="nl-NL" sz="5400" b="1" dirty="0" smtClean="0">
                <a:solidFill>
                  <a:srgbClr val="F5F5F5"/>
                </a:solidFill>
                <a:latin typeface="Lato" charset="0"/>
                <a:ea typeface="Lato" charset="0"/>
                <a:cs typeface="Lato" charset="0"/>
              </a:rPr>
              <a:t/>
            </a:r>
            <a:br>
              <a:rPr lang="nl-NL" sz="5400" b="1" dirty="0" smtClean="0">
                <a:solidFill>
                  <a:srgbClr val="F5F5F5"/>
                </a:solidFill>
                <a:latin typeface="Lato" charset="0"/>
                <a:ea typeface="Lato" charset="0"/>
                <a:cs typeface="Lato" charset="0"/>
              </a:rPr>
            </a:br>
            <a:r>
              <a:rPr lang="nl-NL" sz="4800" b="1" dirty="0" smtClean="0">
                <a:solidFill>
                  <a:srgbClr val="F5F5F5"/>
                </a:solidFill>
                <a:latin typeface="Lato" charset="0"/>
                <a:ea typeface="Lato" charset="0"/>
                <a:cs typeface="Lato" charset="0"/>
              </a:rPr>
              <a:t>VRIJSTELLINGEN &amp; TRAJECTEN</a:t>
            </a:r>
            <a:endParaRPr lang="nl-NL" sz="4000" b="1" dirty="0">
              <a:solidFill>
                <a:srgbClr val="F5F5F5"/>
              </a:solidFill>
              <a:latin typeface="Lato" charset="0"/>
              <a:ea typeface="Lato" charset="0"/>
              <a:cs typeface="Lato" charset="0"/>
            </a:endParaRPr>
          </a:p>
        </p:txBody>
      </p:sp>
      <p:sp>
        <p:nvSpPr>
          <p:cNvPr id="4" name="Rectangle 3"/>
          <p:cNvSpPr/>
          <p:nvPr/>
        </p:nvSpPr>
        <p:spPr>
          <a:xfrm>
            <a:off x="10167376" y="3034499"/>
            <a:ext cx="1924367" cy="11187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6" descr="up-arrow-icon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207689" y="3062493"/>
            <a:ext cx="1059585" cy="1059585"/>
          </a:xfrm>
          <a:prstGeom prst="rect">
            <a:avLst/>
          </a:prstGeom>
        </p:spPr>
      </p:pic>
      <p:sp>
        <p:nvSpPr>
          <p:cNvPr id="10" name="Rectangle 9"/>
          <p:cNvSpPr/>
          <p:nvPr/>
        </p:nvSpPr>
        <p:spPr>
          <a:xfrm>
            <a:off x="706134" y="3034499"/>
            <a:ext cx="68308" cy="11187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1"/>
          <p:cNvSpPr txBox="1"/>
          <p:nvPr/>
        </p:nvSpPr>
        <p:spPr>
          <a:xfrm>
            <a:off x="404758" y="5768267"/>
            <a:ext cx="1217000" cy="553998"/>
          </a:xfrm>
          <a:prstGeom prst="rect">
            <a:avLst/>
          </a:prstGeom>
          <a:noFill/>
        </p:spPr>
        <p:txBody>
          <a:bodyPr wrap="none" rtlCol="0">
            <a:spAutoFit/>
          </a:bodyPr>
          <a:lstStyle/>
          <a:p>
            <a:r>
              <a:rPr lang="nl-NL" dirty="0" smtClean="0">
                <a:solidFill>
                  <a:srgbClr val="F5F5F5"/>
                </a:solidFill>
                <a:latin typeface="Lato" charset="0"/>
                <a:ea typeface="Lato" charset="0"/>
                <a:cs typeface="Lato" charset="0"/>
              </a:rPr>
              <a:t>HOWEST </a:t>
            </a:r>
            <a:endParaRPr lang="nl-NL" sz="1200" dirty="0" smtClean="0">
              <a:solidFill>
                <a:srgbClr val="F5F5F5"/>
              </a:solidFill>
              <a:latin typeface="Lato" charset="0"/>
              <a:ea typeface="Lato" charset="0"/>
              <a:cs typeface="Lato" charset="0"/>
            </a:endParaRPr>
          </a:p>
          <a:p>
            <a:r>
              <a:rPr lang="nl-NL" sz="1200" dirty="0" smtClean="0">
                <a:solidFill>
                  <a:srgbClr val="F5F5F5"/>
                </a:solidFill>
                <a:latin typeface="Lato" charset="0"/>
                <a:ea typeface="Lato" charset="0"/>
                <a:cs typeface="Lato" charset="0"/>
              </a:rPr>
              <a:t>2015</a:t>
            </a:r>
            <a:endParaRPr lang="nl-NL" dirty="0">
              <a:solidFill>
                <a:srgbClr val="F5F5F5"/>
              </a:solidFill>
              <a:latin typeface="Lato" charset="0"/>
              <a:ea typeface="Lato" charset="0"/>
              <a:cs typeface="Lato" charset="0"/>
            </a:endParaRPr>
          </a:p>
        </p:txBody>
      </p:sp>
    </p:spTree>
    <p:extLst>
      <p:ext uri="{BB962C8B-B14F-4D97-AF65-F5344CB8AC3E}">
        <p14:creationId xmlns:p14="http://schemas.microsoft.com/office/powerpoint/2010/main" val="1681692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
        <p:nvSpPr>
          <p:cNvPr id="5" name="Rectangle 4"/>
          <p:cNvSpPr/>
          <p:nvPr/>
        </p:nvSpPr>
        <p:spPr>
          <a:xfrm>
            <a:off x="490805" y="424934"/>
            <a:ext cx="9100568" cy="769441"/>
          </a:xfrm>
          <a:prstGeom prst="rect">
            <a:avLst/>
          </a:prstGeom>
        </p:spPr>
        <p:txBody>
          <a:bodyPr wrap="none">
            <a:spAutoFit/>
          </a:bodyPr>
          <a:lstStyle/>
          <a:p>
            <a:r>
              <a:rPr lang="nl-NL" sz="4400" dirty="0" smtClean="0">
                <a:solidFill>
                  <a:srgbClr val="16BC9C"/>
                </a:solidFill>
                <a:latin typeface="Lato" charset="0"/>
                <a:ea typeface="Lato" charset="0"/>
                <a:cs typeface="Lato" charset="0"/>
              </a:rPr>
              <a:t>Overview of the Infrastructure</a:t>
            </a:r>
            <a:r>
              <a:rPr lang="nl-NL" dirty="0" smtClean="0">
                <a:solidFill>
                  <a:srgbClr val="16BC9C"/>
                </a:solidFill>
                <a:latin typeface="Lato" charset="0"/>
                <a:ea typeface="Lato" charset="0"/>
                <a:cs typeface="Lato" charset="0"/>
              </a:rPr>
              <a:t>  </a:t>
            </a:r>
            <a:r>
              <a:rPr lang="nl-NL" sz="4400" dirty="0" smtClean="0">
                <a:solidFill>
                  <a:srgbClr val="16BC9C"/>
                </a:solidFill>
                <a:latin typeface="Lato" charset="0"/>
                <a:ea typeface="Lato" charset="0"/>
                <a:cs typeface="Lato" charset="0"/>
              </a:rPr>
              <a:t>setup</a:t>
            </a:r>
            <a:endParaRPr lang="nl-BE" sz="4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963" y="1606527"/>
            <a:ext cx="5724525"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759200" y="1824531"/>
            <a:ext cx="1804276" cy="369332"/>
          </a:xfrm>
          <a:prstGeom prst="rect">
            <a:avLst/>
          </a:prstGeom>
          <a:noFill/>
        </p:spPr>
        <p:txBody>
          <a:bodyPr wrap="none" rtlCol="0">
            <a:spAutoFit/>
          </a:bodyPr>
          <a:lstStyle/>
          <a:p>
            <a:r>
              <a:rPr lang="nl-BE" i="1" dirty="0" smtClean="0"/>
              <a:t>Our webplatform</a:t>
            </a:r>
            <a:endParaRPr lang="nl-BE" i="1" dirty="0"/>
          </a:p>
        </p:txBody>
      </p:sp>
      <p:sp>
        <p:nvSpPr>
          <p:cNvPr id="2" name="Rectangle 1"/>
          <p:cNvSpPr/>
          <p:nvPr/>
        </p:nvSpPr>
        <p:spPr>
          <a:xfrm>
            <a:off x="2567210" y="3120787"/>
            <a:ext cx="576934" cy="639059"/>
          </a:xfrm>
          <a:prstGeom prst="rect">
            <a:avLst/>
          </a:prstGeom>
          <a:solidFill>
            <a:srgbClr val="16BC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extBox 6"/>
          <p:cNvSpPr txBox="1"/>
          <p:nvPr/>
        </p:nvSpPr>
        <p:spPr>
          <a:xfrm>
            <a:off x="992740" y="3255650"/>
            <a:ext cx="1574470" cy="369332"/>
          </a:xfrm>
          <a:prstGeom prst="rect">
            <a:avLst/>
          </a:prstGeom>
          <a:noFill/>
        </p:spPr>
        <p:txBody>
          <a:bodyPr wrap="none" rtlCol="0">
            <a:spAutoFit/>
          </a:bodyPr>
          <a:lstStyle/>
          <a:p>
            <a:r>
              <a:rPr lang="nl-BE" i="1" dirty="0" smtClean="0"/>
              <a:t>Proof directory</a:t>
            </a:r>
            <a:endParaRPr lang="nl-BE" i="1" dirty="0"/>
          </a:p>
        </p:txBody>
      </p:sp>
    </p:spTree>
    <p:extLst>
      <p:ext uri="{BB962C8B-B14F-4D97-AF65-F5344CB8AC3E}">
        <p14:creationId xmlns:p14="http://schemas.microsoft.com/office/powerpoint/2010/main" val="382980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482500" y="2294497"/>
            <a:ext cx="4450122" cy="3699164"/>
          </a:xfrm>
          <a:prstGeom prst="rect">
            <a:avLst/>
          </a:prstGeom>
        </p:spPr>
      </p:pic>
      <p:sp>
        <p:nvSpPr>
          <p:cNvPr id="2" name="Title 1"/>
          <p:cNvSpPr>
            <a:spLocks noGrp="1"/>
          </p:cNvSpPr>
          <p:nvPr>
            <p:ph type="title"/>
          </p:nvPr>
        </p:nvSpPr>
        <p:spPr/>
        <p:txBody>
          <a:bodyPr/>
          <a:lstStyle/>
          <a:p>
            <a:r>
              <a:rPr lang="nl-NL" dirty="0" smtClean="0">
                <a:solidFill>
                  <a:srgbClr val="16BC9C"/>
                </a:solidFill>
                <a:latin typeface="Lato" charset="0"/>
                <a:ea typeface="Lato" charset="0"/>
                <a:cs typeface="Lato" charset="0"/>
              </a:rPr>
              <a:t>Version control</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
        <p:nvSpPr>
          <p:cNvPr id="10" name="TextBox 9"/>
          <p:cNvSpPr txBox="1"/>
          <p:nvPr/>
        </p:nvSpPr>
        <p:spPr>
          <a:xfrm>
            <a:off x="838200" y="1912775"/>
            <a:ext cx="10542037" cy="954107"/>
          </a:xfrm>
          <a:prstGeom prst="rect">
            <a:avLst/>
          </a:prstGeom>
          <a:noFill/>
        </p:spPr>
        <p:txBody>
          <a:bodyPr wrap="square" rtlCol="0">
            <a:spAutoFit/>
          </a:bodyPr>
          <a:lstStyle/>
          <a:p>
            <a:r>
              <a:rPr lang="nl-NL" sz="2800" dirty="0" err="1" smtClean="0">
                <a:solidFill>
                  <a:srgbClr val="475569"/>
                </a:solidFill>
              </a:rPr>
              <a:t>Github</a:t>
            </a:r>
            <a:endParaRPr lang="nl-NL" sz="2800" dirty="0" smtClean="0">
              <a:solidFill>
                <a:srgbClr val="475569"/>
              </a:solidFill>
            </a:endParaRPr>
          </a:p>
          <a:p>
            <a:pPr marL="285750" indent="-285750">
              <a:buFont typeface="Arial" charset="0"/>
              <a:buChar char="•"/>
            </a:pPr>
            <a:endParaRPr lang="nl-NL" sz="2800" dirty="0"/>
          </a:p>
        </p:txBody>
      </p:sp>
      <p:sp>
        <p:nvSpPr>
          <p:cNvPr id="4" name="AutoShape 2" descr="Afbeeldingsresultaat voor source tr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4" descr="Afbeeldingsresultaat voor source tre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Tree>
    <p:extLst>
      <p:ext uri="{BB962C8B-B14F-4D97-AF65-F5344CB8AC3E}">
        <p14:creationId xmlns:p14="http://schemas.microsoft.com/office/powerpoint/2010/main" val="15662888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nl-NL" dirty="0" smtClean="0">
                <a:solidFill>
                  <a:srgbClr val="16BC9C"/>
                </a:solidFill>
                <a:latin typeface="Lato" charset="0"/>
                <a:ea typeface="Lato" charset="0"/>
                <a:cs typeface="Lato" charset="0"/>
              </a:rPr>
              <a:t>Application flow</a:t>
            </a:r>
            <a:br>
              <a:rPr lang="nl-NL" dirty="0" smtClean="0">
                <a:solidFill>
                  <a:srgbClr val="16BC9C"/>
                </a:solidFill>
                <a:latin typeface="Lato" charset="0"/>
                <a:ea typeface="Lato" charset="0"/>
                <a:cs typeface="Lato" charset="0"/>
              </a:rPr>
            </a:br>
            <a:endParaRPr lang="nl-NL" dirty="0">
              <a:solidFill>
                <a:srgbClr val="16BC9C"/>
              </a:solidFill>
              <a:latin typeface="Lato" charset="0"/>
              <a:ea typeface="Lato" charset="0"/>
              <a:cs typeface="Lato"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81088"/>
            <a:ext cx="10069135" cy="4177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Up Arrow 5"/>
          <p:cNvSpPr/>
          <p:nvPr/>
        </p:nvSpPr>
        <p:spPr>
          <a:xfrm>
            <a:off x="4412343" y="5258708"/>
            <a:ext cx="667657" cy="841828"/>
          </a:xfrm>
          <a:prstGeom prst="upArrow">
            <a:avLst/>
          </a:prstGeom>
          <a:solidFill>
            <a:srgbClr val="16BC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Tree>
    <p:extLst>
      <p:ext uri="{BB962C8B-B14F-4D97-AF65-F5344CB8AC3E}">
        <p14:creationId xmlns:p14="http://schemas.microsoft.com/office/powerpoint/2010/main" val="3407208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solidFill>
                  <a:srgbClr val="16BC9C"/>
                </a:solidFill>
                <a:latin typeface="Lato" charset="0"/>
                <a:ea typeface="Lato" charset="0"/>
                <a:cs typeface="Lato" charset="0"/>
              </a:rPr>
              <a:t>Demo time</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
        <p:nvSpPr>
          <p:cNvPr id="10" name="TextBox 9"/>
          <p:cNvSpPr txBox="1"/>
          <p:nvPr/>
        </p:nvSpPr>
        <p:spPr>
          <a:xfrm>
            <a:off x="671804" y="3071600"/>
            <a:ext cx="12167119" cy="707886"/>
          </a:xfrm>
          <a:prstGeom prst="rect">
            <a:avLst/>
          </a:prstGeom>
          <a:noFill/>
        </p:spPr>
        <p:txBody>
          <a:bodyPr wrap="square" rtlCol="0">
            <a:spAutoFit/>
          </a:bodyPr>
          <a:lstStyle/>
          <a:p>
            <a:r>
              <a:rPr lang="nl-NL" sz="4000" dirty="0" smtClean="0"/>
              <a:t>Go </a:t>
            </a:r>
            <a:r>
              <a:rPr lang="nl-NL" sz="4000" dirty="0" err="1" smtClean="0"/>
              <a:t>to</a:t>
            </a:r>
            <a:r>
              <a:rPr lang="nl-NL" sz="4000" dirty="0"/>
              <a:t>: </a:t>
            </a:r>
            <a:r>
              <a:rPr lang="nl-NL" sz="4000" dirty="0">
                <a:hlinkClick r:id="rId3"/>
              </a:rPr>
              <a:t>http://bru-teamfound.hogeschool-wvl.be:82/</a:t>
            </a:r>
            <a:endParaRPr lang="nl-NL" sz="4000" dirty="0"/>
          </a:p>
        </p:txBody>
      </p:sp>
    </p:spTree>
    <p:extLst>
      <p:ext uri="{BB962C8B-B14F-4D97-AF65-F5344CB8AC3E}">
        <p14:creationId xmlns:p14="http://schemas.microsoft.com/office/powerpoint/2010/main" val="1266235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solidFill>
                  <a:srgbClr val="16BC9C"/>
                </a:solidFill>
                <a:latin typeface="Lato" charset="0"/>
                <a:ea typeface="Lato" charset="0"/>
                <a:cs typeface="Lato" charset="0"/>
              </a:rPr>
              <a:t>Future</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
        <p:nvSpPr>
          <p:cNvPr id="10" name="TextBox 9"/>
          <p:cNvSpPr txBox="1"/>
          <p:nvPr/>
        </p:nvSpPr>
        <p:spPr>
          <a:xfrm>
            <a:off x="838200" y="1912775"/>
            <a:ext cx="10542037" cy="1384995"/>
          </a:xfrm>
          <a:prstGeom prst="rect">
            <a:avLst/>
          </a:prstGeom>
          <a:noFill/>
        </p:spPr>
        <p:txBody>
          <a:bodyPr wrap="square" rtlCol="0">
            <a:spAutoFit/>
          </a:bodyPr>
          <a:lstStyle/>
          <a:p>
            <a:r>
              <a:rPr lang="nl-NL" sz="2800" dirty="0" err="1" smtClean="0">
                <a:solidFill>
                  <a:srgbClr val="475569"/>
                </a:solidFill>
              </a:rPr>
              <a:t>To</a:t>
            </a:r>
            <a:r>
              <a:rPr lang="nl-NL" sz="2800" dirty="0" smtClean="0">
                <a:solidFill>
                  <a:srgbClr val="475569"/>
                </a:solidFill>
              </a:rPr>
              <a:t> </a:t>
            </a:r>
            <a:r>
              <a:rPr lang="nl-NL" sz="2800" dirty="0" err="1" smtClean="0">
                <a:solidFill>
                  <a:srgbClr val="475569"/>
                </a:solidFill>
              </a:rPr>
              <a:t>be</a:t>
            </a:r>
            <a:r>
              <a:rPr lang="nl-NL" sz="2800" dirty="0" smtClean="0">
                <a:solidFill>
                  <a:srgbClr val="475569"/>
                </a:solidFill>
              </a:rPr>
              <a:t> </a:t>
            </a:r>
            <a:r>
              <a:rPr lang="nl-NL" sz="2800" dirty="0" err="1" smtClean="0">
                <a:solidFill>
                  <a:srgbClr val="475569"/>
                </a:solidFill>
              </a:rPr>
              <a:t>implemented</a:t>
            </a:r>
            <a:r>
              <a:rPr lang="nl-NL" sz="2800" dirty="0" smtClean="0">
                <a:solidFill>
                  <a:srgbClr val="475569"/>
                </a:solidFill>
              </a:rPr>
              <a:t>:</a:t>
            </a:r>
          </a:p>
          <a:p>
            <a:pPr marL="285750" indent="-285750">
              <a:buFont typeface="Arial" charset="0"/>
              <a:buChar char="•"/>
            </a:pPr>
            <a:r>
              <a:rPr lang="nl-NL" sz="2800" dirty="0" smtClean="0"/>
              <a:t>Print </a:t>
            </a:r>
            <a:r>
              <a:rPr lang="nl-NL" sz="2800" dirty="0" err="1"/>
              <a:t>the</a:t>
            </a:r>
            <a:r>
              <a:rPr lang="nl-NL" sz="2800" dirty="0"/>
              <a:t> </a:t>
            </a:r>
            <a:r>
              <a:rPr lang="nl-NL" sz="2800" dirty="0" err="1"/>
              <a:t>finished</a:t>
            </a:r>
            <a:r>
              <a:rPr lang="nl-NL" sz="2800" dirty="0"/>
              <a:t> document</a:t>
            </a:r>
          </a:p>
          <a:p>
            <a:pPr marL="285750" indent="-285750">
              <a:buFont typeface="Arial" charset="0"/>
              <a:buChar char="•"/>
            </a:pPr>
            <a:r>
              <a:rPr lang="nl-NL" sz="2800" dirty="0" smtClean="0">
                <a:solidFill>
                  <a:schemeClr val="bg2">
                    <a:lumMod val="75000"/>
                  </a:schemeClr>
                </a:solidFill>
              </a:rPr>
              <a:t>Notify </a:t>
            </a:r>
            <a:r>
              <a:rPr lang="nl-NL" sz="2800" dirty="0">
                <a:solidFill>
                  <a:schemeClr val="bg2">
                    <a:lumMod val="75000"/>
                  </a:schemeClr>
                </a:solidFill>
              </a:rPr>
              <a:t>the </a:t>
            </a:r>
            <a:r>
              <a:rPr lang="nl-NL" sz="2800" dirty="0" smtClean="0">
                <a:solidFill>
                  <a:schemeClr val="bg2">
                    <a:lumMod val="75000"/>
                  </a:schemeClr>
                </a:solidFill>
              </a:rPr>
              <a:t>teachers on new waiting applications</a:t>
            </a:r>
            <a:endParaRPr lang="nl-NL" sz="2800" dirty="0">
              <a:solidFill>
                <a:schemeClr val="bg2">
                  <a:lumMod val="75000"/>
                </a:schemeClr>
              </a:solidFill>
            </a:endParaRPr>
          </a:p>
        </p:txBody>
      </p:sp>
      <p:pic>
        <p:nvPicPr>
          <p:cNvPr id="4" name="Picture 3"/>
          <p:cNvPicPr>
            <a:picLocks noChangeAspect="1"/>
          </p:cNvPicPr>
          <p:nvPr/>
        </p:nvPicPr>
        <p:blipFill>
          <a:blip r:embed="rId3"/>
          <a:stretch>
            <a:fillRect/>
          </a:stretch>
        </p:blipFill>
        <p:spPr>
          <a:xfrm>
            <a:off x="9754637" y="4024453"/>
            <a:ext cx="1625600" cy="1625600"/>
          </a:xfrm>
          <a:prstGeom prst="rect">
            <a:avLst/>
          </a:prstGeom>
        </p:spPr>
      </p:pic>
    </p:spTree>
    <p:extLst>
      <p:ext uri="{BB962C8B-B14F-4D97-AF65-F5344CB8AC3E}">
        <p14:creationId xmlns:p14="http://schemas.microsoft.com/office/powerpoint/2010/main" val="480298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464810" y="3879539"/>
            <a:ext cx="1915427" cy="1915427"/>
          </a:xfrm>
          <a:prstGeom prst="rect">
            <a:avLst/>
          </a:prstGeom>
        </p:spPr>
      </p:pic>
      <p:sp>
        <p:nvSpPr>
          <p:cNvPr id="2" name="Title 1"/>
          <p:cNvSpPr>
            <a:spLocks noGrp="1"/>
          </p:cNvSpPr>
          <p:nvPr>
            <p:ph type="title"/>
          </p:nvPr>
        </p:nvSpPr>
        <p:spPr/>
        <p:txBody>
          <a:bodyPr/>
          <a:lstStyle/>
          <a:p>
            <a:r>
              <a:rPr lang="nl-NL" dirty="0" err="1" smtClean="0">
                <a:solidFill>
                  <a:srgbClr val="16BC9C"/>
                </a:solidFill>
                <a:latin typeface="Lato" charset="0"/>
                <a:ea typeface="Lato" charset="0"/>
                <a:cs typeface="Lato" charset="0"/>
              </a:rPr>
              <a:t>Future</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
        <p:nvSpPr>
          <p:cNvPr id="10" name="TextBox 9"/>
          <p:cNvSpPr txBox="1"/>
          <p:nvPr/>
        </p:nvSpPr>
        <p:spPr>
          <a:xfrm>
            <a:off x="838200" y="1912775"/>
            <a:ext cx="10542037" cy="1815882"/>
          </a:xfrm>
          <a:prstGeom prst="rect">
            <a:avLst/>
          </a:prstGeom>
          <a:noFill/>
        </p:spPr>
        <p:txBody>
          <a:bodyPr wrap="square" rtlCol="0">
            <a:spAutoFit/>
          </a:bodyPr>
          <a:lstStyle/>
          <a:p>
            <a:r>
              <a:rPr lang="nl-NL" sz="2800" dirty="0" err="1">
                <a:solidFill>
                  <a:srgbClr val="475569"/>
                </a:solidFill>
              </a:rPr>
              <a:t>To</a:t>
            </a:r>
            <a:r>
              <a:rPr lang="nl-NL" sz="2800" dirty="0">
                <a:solidFill>
                  <a:srgbClr val="475569"/>
                </a:solidFill>
              </a:rPr>
              <a:t> </a:t>
            </a:r>
            <a:r>
              <a:rPr lang="nl-NL" sz="2800" dirty="0" err="1">
                <a:solidFill>
                  <a:srgbClr val="475569"/>
                </a:solidFill>
              </a:rPr>
              <a:t>be</a:t>
            </a:r>
            <a:r>
              <a:rPr lang="nl-NL" sz="2800" dirty="0">
                <a:solidFill>
                  <a:srgbClr val="475569"/>
                </a:solidFill>
              </a:rPr>
              <a:t> </a:t>
            </a:r>
            <a:r>
              <a:rPr lang="nl-NL" sz="2800" dirty="0" err="1">
                <a:solidFill>
                  <a:srgbClr val="475569"/>
                </a:solidFill>
              </a:rPr>
              <a:t>implemented</a:t>
            </a:r>
            <a:r>
              <a:rPr lang="nl-NL" sz="2800" dirty="0">
                <a:solidFill>
                  <a:srgbClr val="475569"/>
                </a:solidFill>
              </a:rPr>
              <a:t>:</a:t>
            </a:r>
          </a:p>
          <a:p>
            <a:pPr marL="285750" indent="-285750">
              <a:buFont typeface="Arial" charset="0"/>
              <a:buChar char="•"/>
            </a:pPr>
            <a:r>
              <a:rPr lang="nl-NL" sz="2800" dirty="0" smtClean="0">
                <a:solidFill>
                  <a:schemeClr val="bg2">
                    <a:lumMod val="75000"/>
                  </a:schemeClr>
                </a:solidFill>
              </a:rPr>
              <a:t>Print </a:t>
            </a:r>
            <a:r>
              <a:rPr lang="nl-NL" sz="2800" dirty="0" err="1">
                <a:solidFill>
                  <a:schemeClr val="bg2">
                    <a:lumMod val="75000"/>
                  </a:schemeClr>
                </a:solidFill>
              </a:rPr>
              <a:t>the</a:t>
            </a:r>
            <a:r>
              <a:rPr lang="nl-NL" sz="2800" dirty="0">
                <a:solidFill>
                  <a:schemeClr val="bg2">
                    <a:lumMod val="75000"/>
                  </a:schemeClr>
                </a:solidFill>
              </a:rPr>
              <a:t> </a:t>
            </a:r>
            <a:r>
              <a:rPr lang="nl-NL" sz="2800" dirty="0" err="1">
                <a:solidFill>
                  <a:schemeClr val="bg2">
                    <a:lumMod val="75000"/>
                  </a:schemeClr>
                </a:solidFill>
              </a:rPr>
              <a:t>finished</a:t>
            </a:r>
            <a:r>
              <a:rPr lang="nl-NL" sz="2800" dirty="0">
                <a:solidFill>
                  <a:schemeClr val="bg2">
                    <a:lumMod val="75000"/>
                  </a:schemeClr>
                </a:solidFill>
              </a:rPr>
              <a:t> document</a:t>
            </a:r>
          </a:p>
          <a:p>
            <a:pPr marL="285750" indent="-285750">
              <a:buFont typeface="Arial" charset="0"/>
              <a:buChar char="•"/>
            </a:pPr>
            <a:r>
              <a:rPr lang="nl-NL" sz="2800" dirty="0" smtClean="0"/>
              <a:t>Notify </a:t>
            </a:r>
            <a:r>
              <a:rPr lang="nl-NL" sz="2800" dirty="0"/>
              <a:t>the </a:t>
            </a:r>
            <a:r>
              <a:rPr lang="nl-NL" sz="2800" dirty="0" smtClean="0"/>
              <a:t>teachers </a:t>
            </a:r>
            <a:r>
              <a:rPr lang="nl-NL" sz="2800" dirty="0"/>
              <a:t>on new waiting applications</a:t>
            </a:r>
          </a:p>
          <a:p>
            <a:pPr marL="285750" indent="-285750">
              <a:buFont typeface="Arial" charset="0"/>
              <a:buChar char="•"/>
            </a:pPr>
            <a:endParaRPr lang="nl-NL" sz="2800" dirty="0">
              <a:solidFill>
                <a:srgbClr val="475569"/>
              </a:solidFill>
            </a:endParaRPr>
          </a:p>
        </p:txBody>
      </p:sp>
    </p:spTree>
    <p:extLst>
      <p:ext uri="{BB962C8B-B14F-4D97-AF65-F5344CB8AC3E}">
        <p14:creationId xmlns:p14="http://schemas.microsoft.com/office/powerpoint/2010/main" val="559412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BC9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17901" y="1586217"/>
            <a:ext cx="9202975" cy="2421797"/>
          </a:xfrm>
        </p:spPr>
        <p:txBody>
          <a:bodyPr>
            <a:noAutofit/>
          </a:bodyPr>
          <a:lstStyle/>
          <a:p>
            <a:pPr algn="l"/>
            <a:r>
              <a:rPr lang="nl-NL" sz="4000" b="1" dirty="0" smtClean="0">
                <a:solidFill>
                  <a:srgbClr val="F5F5F5"/>
                </a:solidFill>
                <a:latin typeface="Lato" charset="0"/>
                <a:ea typeface="Lato" charset="0"/>
                <a:cs typeface="Lato" charset="0"/>
              </a:rPr>
              <a:t>THANK YOU FOR YOUR ATTENTION!</a:t>
            </a:r>
            <a:endParaRPr lang="nl-NL" sz="4000" b="1" dirty="0">
              <a:solidFill>
                <a:srgbClr val="F5F5F5"/>
              </a:solidFill>
              <a:latin typeface="Lato" charset="0"/>
              <a:ea typeface="Lato" charset="0"/>
              <a:cs typeface="Lato" charset="0"/>
            </a:endParaRPr>
          </a:p>
        </p:txBody>
      </p:sp>
      <p:sp>
        <p:nvSpPr>
          <p:cNvPr id="10" name="Rectangle 9"/>
          <p:cNvSpPr/>
          <p:nvPr/>
        </p:nvSpPr>
        <p:spPr>
          <a:xfrm>
            <a:off x="1368610" y="3424347"/>
            <a:ext cx="77637" cy="55163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xtBox 11"/>
          <p:cNvSpPr txBox="1"/>
          <p:nvPr/>
        </p:nvSpPr>
        <p:spPr>
          <a:xfrm>
            <a:off x="404758" y="5768267"/>
            <a:ext cx="1217000" cy="553998"/>
          </a:xfrm>
          <a:prstGeom prst="rect">
            <a:avLst/>
          </a:prstGeom>
          <a:noFill/>
        </p:spPr>
        <p:txBody>
          <a:bodyPr wrap="none" rtlCol="0">
            <a:spAutoFit/>
          </a:bodyPr>
          <a:lstStyle/>
          <a:p>
            <a:r>
              <a:rPr lang="nl-NL" dirty="0" smtClean="0">
                <a:solidFill>
                  <a:srgbClr val="F5F5F5"/>
                </a:solidFill>
                <a:latin typeface="Lato" charset="0"/>
                <a:ea typeface="Lato" charset="0"/>
                <a:cs typeface="Lato" charset="0"/>
              </a:rPr>
              <a:t>HOWEST </a:t>
            </a:r>
            <a:endParaRPr lang="nl-NL" sz="1200" dirty="0" smtClean="0">
              <a:solidFill>
                <a:srgbClr val="F5F5F5"/>
              </a:solidFill>
              <a:latin typeface="Lato" charset="0"/>
              <a:ea typeface="Lato" charset="0"/>
              <a:cs typeface="Lato" charset="0"/>
            </a:endParaRPr>
          </a:p>
          <a:p>
            <a:r>
              <a:rPr lang="nl-NL" sz="1200" dirty="0" smtClean="0">
                <a:solidFill>
                  <a:srgbClr val="F5F5F5"/>
                </a:solidFill>
                <a:latin typeface="Lato" charset="0"/>
                <a:ea typeface="Lato" charset="0"/>
                <a:cs typeface="Lato" charset="0"/>
              </a:rPr>
              <a:t>2015</a:t>
            </a:r>
            <a:endParaRPr lang="nl-NL" dirty="0">
              <a:solidFill>
                <a:srgbClr val="F5F5F5"/>
              </a:solidFill>
              <a:latin typeface="Lato" charset="0"/>
              <a:ea typeface="Lato" charset="0"/>
              <a:cs typeface="Lato" charset="0"/>
            </a:endParaRPr>
          </a:p>
        </p:txBody>
      </p:sp>
    </p:spTree>
    <p:extLst>
      <p:ext uri="{BB962C8B-B14F-4D97-AF65-F5344CB8AC3E}">
        <p14:creationId xmlns:p14="http://schemas.microsoft.com/office/powerpoint/2010/main" val="8615439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29" name="Picture 28" descr="11148639_796441600442377_2885904072816989068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67" y="2416622"/>
            <a:ext cx="1454878" cy="1478631"/>
          </a:xfrm>
          <a:prstGeom prst="ellipse">
            <a:avLst/>
          </a:prstGeom>
        </p:spPr>
      </p:pic>
      <p:pic>
        <p:nvPicPr>
          <p:cNvPr id="26" name="Picture 25" descr="1412344_10202484906189102_752310394_o.jpg"/>
          <p:cNvPicPr>
            <a:picLocks noChangeAspect="1"/>
          </p:cNvPicPr>
          <p:nvPr/>
        </p:nvPicPr>
        <p:blipFill rotWithShape="1">
          <a:blip r:embed="rId4">
            <a:extLst>
              <a:ext uri="{28A0092B-C50C-407E-A947-70E740481C1C}">
                <a14:useLocalDpi xmlns:a14="http://schemas.microsoft.com/office/drawing/2010/main" val="0"/>
              </a:ext>
            </a:extLst>
          </a:blip>
          <a:srcRect r="30520"/>
          <a:stretch/>
        </p:blipFill>
        <p:spPr>
          <a:xfrm>
            <a:off x="6717161" y="2416622"/>
            <a:ext cx="1409801" cy="1456490"/>
          </a:xfrm>
          <a:prstGeom prst="ellipse">
            <a:avLst/>
          </a:prstGeom>
          <a:effectLst>
            <a:softEdge rad="0"/>
          </a:effectLst>
        </p:spPr>
      </p:pic>
      <p:sp>
        <p:nvSpPr>
          <p:cNvPr id="2" name="Title 1"/>
          <p:cNvSpPr>
            <a:spLocks noGrp="1"/>
          </p:cNvSpPr>
          <p:nvPr>
            <p:ph type="title"/>
          </p:nvPr>
        </p:nvSpPr>
        <p:spPr/>
        <p:txBody>
          <a:bodyPr/>
          <a:lstStyle/>
          <a:p>
            <a:r>
              <a:rPr lang="nl-NL" dirty="0" smtClean="0">
                <a:solidFill>
                  <a:srgbClr val="16BC9C"/>
                </a:solidFill>
                <a:latin typeface="Lato" charset="0"/>
                <a:ea typeface="Lato" charset="0"/>
                <a:cs typeface="Lato" charset="0"/>
              </a:rPr>
              <a:t>Team</a:t>
            </a:r>
            <a:endParaRPr lang="nl-NL" dirty="0">
              <a:solidFill>
                <a:srgbClr val="16BC9C"/>
              </a:solidFill>
              <a:latin typeface="Lato" charset="0"/>
              <a:ea typeface="Lato" charset="0"/>
              <a:cs typeface="Lato" charset="0"/>
            </a:endParaRPr>
          </a:p>
        </p:txBody>
      </p:sp>
      <p:sp>
        <p:nvSpPr>
          <p:cNvPr id="5" name="Oval 4"/>
          <p:cNvSpPr/>
          <p:nvPr/>
        </p:nvSpPr>
        <p:spPr>
          <a:xfrm>
            <a:off x="1649167" y="2416622"/>
            <a:ext cx="1440000" cy="1440000"/>
          </a:xfrm>
          <a:prstGeom prst="ellipse">
            <a:avLst/>
          </a:prstGeom>
          <a:noFill/>
          <a:ln w="63500">
            <a:solidFill>
              <a:srgbClr val="16B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xtBox 17"/>
          <p:cNvSpPr txBox="1"/>
          <p:nvPr/>
        </p:nvSpPr>
        <p:spPr>
          <a:xfrm>
            <a:off x="1440868" y="4016945"/>
            <a:ext cx="1856598" cy="646331"/>
          </a:xfrm>
          <a:prstGeom prst="rect">
            <a:avLst/>
          </a:prstGeom>
          <a:noFill/>
        </p:spPr>
        <p:txBody>
          <a:bodyPr wrap="none" rtlCol="0">
            <a:spAutoFit/>
          </a:bodyPr>
          <a:lstStyle/>
          <a:p>
            <a:pPr algn="ctr"/>
            <a:r>
              <a:rPr lang="nl-NL" dirty="0" smtClean="0">
                <a:solidFill>
                  <a:srgbClr val="475569"/>
                </a:solidFill>
              </a:rPr>
              <a:t>Joachim Bockland</a:t>
            </a:r>
          </a:p>
          <a:p>
            <a:pPr algn="ctr"/>
            <a:r>
              <a:rPr lang="nl-NL" dirty="0" smtClean="0">
                <a:solidFill>
                  <a:srgbClr val="475569"/>
                </a:solidFill>
              </a:rPr>
              <a:t>CCCP</a:t>
            </a:r>
            <a:endParaRPr lang="nl-NL" dirty="0">
              <a:solidFill>
                <a:srgbClr val="475569"/>
              </a:solidFill>
            </a:endParaRPr>
          </a:p>
        </p:txBody>
      </p:sp>
      <p:sp>
        <p:nvSpPr>
          <p:cNvPr id="20" name="TextBox 19"/>
          <p:cNvSpPr txBox="1"/>
          <p:nvPr/>
        </p:nvSpPr>
        <p:spPr>
          <a:xfrm>
            <a:off x="9190727" y="4016945"/>
            <a:ext cx="1476879" cy="646331"/>
          </a:xfrm>
          <a:prstGeom prst="rect">
            <a:avLst/>
          </a:prstGeom>
          <a:noFill/>
        </p:spPr>
        <p:txBody>
          <a:bodyPr wrap="none" rtlCol="0">
            <a:spAutoFit/>
          </a:bodyPr>
          <a:lstStyle/>
          <a:p>
            <a:pPr algn="ctr"/>
            <a:r>
              <a:rPr lang="nl-NL" dirty="0" smtClean="0">
                <a:solidFill>
                  <a:srgbClr val="475569"/>
                </a:solidFill>
              </a:rPr>
              <a:t>Sam De </a:t>
            </a:r>
            <a:r>
              <a:rPr lang="nl-NL" dirty="0" err="1" smtClean="0">
                <a:solidFill>
                  <a:srgbClr val="475569"/>
                </a:solidFill>
              </a:rPr>
              <a:t>Creus</a:t>
            </a:r>
            <a:endParaRPr lang="nl-NL" dirty="0" smtClean="0">
              <a:solidFill>
                <a:srgbClr val="475569"/>
              </a:solidFill>
            </a:endParaRPr>
          </a:p>
          <a:p>
            <a:pPr algn="ctr"/>
            <a:r>
              <a:rPr lang="nl-NL" dirty="0" smtClean="0">
                <a:solidFill>
                  <a:srgbClr val="475569"/>
                </a:solidFill>
              </a:rPr>
              <a:t>SSD</a:t>
            </a:r>
            <a:endParaRPr lang="nl-NL" dirty="0">
              <a:solidFill>
                <a:srgbClr val="475569"/>
              </a:solidFill>
            </a:endParaRPr>
          </a:p>
        </p:txBody>
      </p:sp>
      <p:sp>
        <p:nvSpPr>
          <p:cNvPr id="21" name="TextBox 20"/>
          <p:cNvSpPr txBox="1"/>
          <p:nvPr/>
        </p:nvSpPr>
        <p:spPr>
          <a:xfrm>
            <a:off x="6713656" y="4016945"/>
            <a:ext cx="1391022" cy="646331"/>
          </a:xfrm>
          <a:prstGeom prst="rect">
            <a:avLst/>
          </a:prstGeom>
          <a:noFill/>
        </p:spPr>
        <p:txBody>
          <a:bodyPr wrap="none" rtlCol="0">
            <a:spAutoFit/>
          </a:bodyPr>
          <a:lstStyle/>
          <a:p>
            <a:pPr algn="ctr"/>
            <a:r>
              <a:rPr lang="nl-NL" dirty="0" smtClean="0">
                <a:solidFill>
                  <a:srgbClr val="475569"/>
                </a:solidFill>
              </a:rPr>
              <a:t>Toon </a:t>
            </a:r>
            <a:r>
              <a:rPr lang="nl-NL" dirty="0" err="1" smtClean="0">
                <a:solidFill>
                  <a:srgbClr val="475569"/>
                </a:solidFill>
              </a:rPr>
              <a:t>Swyzen</a:t>
            </a:r>
            <a:endParaRPr lang="nl-NL" dirty="0" smtClean="0">
              <a:solidFill>
                <a:srgbClr val="475569"/>
              </a:solidFill>
            </a:endParaRPr>
          </a:p>
          <a:p>
            <a:pPr algn="ctr"/>
            <a:r>
              <a:rPr lang="nl-NL" dirty="0" smtClean="0">
                <a:solidFill>
                  <a:srgbClr val="475569"/>
                </a:solidFill>
              </a:rPr>
              <a:t>CCCP</a:t>
            </a:r>
            <a:endParaRPr lang="nl-NL" dirty="0">
              <a:solidFill>
                <a:srgbClr val="475569"/>
              </a:solidFill>
            </a:endParaRPr>
          </a:p>
        </p:txBody>
      </p:sp>
      <p:sp>
        <p:nvSpPr>
          <p:cNvPr id="22" name="TextBox 21"/>
          <p:cNvSpPr txBox="1"/>
          <p:nvPr/>
        </p:nvSpPr>
        <p:spPr>
          <a:xfrm>
            <a:off x="4092025" y="4016945"/>
            <a:ext cx="1594283" cy="646331"/>
          </a:xfrm>
          <a:prstGeom prst="rect">
            <a:avLst/>
          </a:prstGeom>
          <a:noFill/>
        </p:spPr>
        <p:txBody>
          <a:bodyPr wrap="none" rtlCol="0">
            <a:spAutoFit/>
          </a:bodyPr>
          <a:lstStyle/>
          <a:p>
            <a:pPr algn="ctr"/>
            <a:r>
              <a:rPr lang="nl-NL" dirty="0" err="1" smtClean="0">
                <a:solidFill>
                  <a:srgbClr val="475569"/>
                </a:solidFill>
              </a:rPr>
              <a:t>Tiem</a:t>
            </a:r>
            <a:r>
              <a:rPr lang="nl-NL" dirty="0" smtClean="0">
                <a:solidFill>
                  <a:srgbClr val="475569"/>
                </a:solidFill>
              </a:rPr>
              <a:t> </a:t>
            </a:r>
            <a:r>
              <a:rPr lang="nl-NL" dirty="0" err="1" smtClean="0">
                <a:solidFill>
                  <a:srgbClr val="475569"/>
                </a:solidFill>
              </a:rPr>
              <a:t>Pauwaert</a:t>
            </a:r>
            <a:endParaRPr lang="nl-NL" dirty="0" smtClean="0">
              <a:solidFill>
                <a:srgbClr val="475569"/>
              </a:solidFill>
            </a:endParaRPr>
          </a:p>
          <a:p>
            <a:pPr algn="ctr"/>
            <a:r>
              <a:rPr lang="nl-NL" dirty="0" smtClean="0">
                <a:solidFill>
                  <a:srgbClr val="475569"/>
                </a:solidFill>
              </a:rPr>
              <a:t>CCCP</a:t>
            </a:r>
            <a:endParaRPr lang="nl-NL" dirty="0">
              <a:solidFill>
                <a:srgbClr val="475569"/>
              </a:solidFill>
            </a:endParaRPr>
          </a:p>
        </p:txBody>
      </p:sp>
      <p:pic>
        <p:nvPicPr>
          <p:cNvPr id="28" name="Picture 27" descr="1610787_10203905705338021_5396999098695800607_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6367" y="2407748"/>
            <a:ext cx="1430595" cy="1487505"/>
          </a:xfrm>
          <a:prstGeom prst="ellipse">
            <a:avLst/>
          </a:prstGeom>
        </p:spPr>
      </p:pic>
      <p:sp>
        <p:nvSpPr>
          <p:cNvPr id="23" name="Oval 22"/>
          <p:cNvSpPr/>
          <p:nvPr/>
        </p:nvSpPr>
        <p:spPr>
          <a:xfrm>
            <a:off x="4169167" y="2416622"/>
            <a:ext cx="1440000" cy="1440000"/>
          </a:xfrm>
          <a:prstGeom prst="ellipse">
            <a:avLst/>
          </a:prstGeom>
          <a:noFill/>
          <a:ln w="63500">
            <a:solidFill>
              <a:srgbClr val="16B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p:cNvSpPr/>
          <p:nvPr/>
        </p:nvSpPr>
        <p:spPr>
          <a:xfrm>
            <a:off x="6689167" y="2416622"/>
            <a:ext cx="1440000" cy="1440000"/>
          </a:xfrm>
          <a:prstGeom prst="ellipse">
            <a:avLst/>
          </a:prstGeom>
          <a:noFill/>
          <a:ln w="63500">
            <a:solidFill>
              <a:srgbClr val="16B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7" name="Picture 26" descr="11024618_10206261347921954_7353713641829222723_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9167" y="2407748"/>
            <a:ext cx="1440000" cy="1474237"/>
          </a:xfrm>
          <a:prstGeom prst="ellipse">
            <a:avLst/>
          </a:prstGeom>
        </p:spPr>
      </p:pic>
      <p:sp>
        <p:nvSpPr>
          <p:cNvPr id="25" name="Oval 24"/>
          <p:cNvSpPr/>
          <p:nvPr/>
        </p:nvSpPr>
        <p:spPr>
          <a:xfrm>
            <a:off x="9209167" y="2416622"/>
            <a:ext cx="1440000" cy="1440000"/>
          </a:xfrm>
          <a:prstGeom prst="ellipse">
            <a:avLst/>
          </a:prstGeom>
          <a:noFill/>
          <a:ln w="63500">
            <a:solidFill>
              <a:srgbClr val="16BC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Tree>
    <p:extLst>
      <p:ext uri="{BB962C8B-B14F-4D97-AF65-F5344CB8AC3E}">
        <p14:creationId xmlns:p14="http://schemas.microsoft.com/office/powerpoint/2010/main" val="1982945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solidFill>
                  <a:srgbClr val="16BC9C"/>
                </a:solidFill>
                <a:latin typeface="Lato" charset="0"/>
                <a:ea typeface="Lato" charset="0"/>
                <a:cs typeface="Lato" charset="0"/>
              </a:rPr>
              <a:t>The </a:t>
            </a:r>
            <a:r>
              <a:rPr lang="nl-NL" dirty="0" err="1" smtClean="0">
                <a:solidFill>
                  <a:srgbClr val="16BC9C"/>
                </a:solidFill>
                <a:latin typeface="Lato" charset="0"/>
                <a:ea typeface="Lato" charset="0"/>
                <a:cs typeface="Lato" charset="0"/>
              </a:rPr>
              <a:t>problem</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0" y="1748589"/>
            <a:ext cx="12192000" cy="4628148"/>
          </a:xfrm>
          <a:prstGeom prst="rect">
            <a:avLst/>
          </a:prstGeom>
        </p:spPr>
      </p:pic>
    </p:spTree>
    <p:extLst>
      <p:ext uri="{BB962C8B-B14F-4D97-AF65-F5344CB8AC3E}">
        <p14:creationId xmlns:p14="http://schemas.microsoft.com/office/powerpoint/2010/main" val="719885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solidFill>
                  <a:srgbClr val="16BC9C"/>
                </a:solidFill>
                <a:latin typeface="Lato" charset="0"/>
                <a:ea typeface="Lato" charset="0"/>
                <a:cs typeface="Lato" charset="0"/>
              </a:rPr>
              <a:t>Front-end</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pic>
        <p:nvPicPr>
          <p:cNvPr id="8" name="Picture 7"/>
          <p:cNvPicPr>
            <a:picLocks noChangeAspect="1"/>
          </p:cNvPicPr>
          <p:nvPr/>
        </p:nvPicPr>
        <p:blipFill>
          <a:blip r:embed="rId3"/>
          <a:stretch>
            <a:fillRect/>
          </a:stretch>
        </p:blipFill>
        <p:spPr>
          <a:xfrm>
            <a:off x="2120900" y="1993900"/>
            <a:ext cx="7937500" cy="2857500"/>
          </a:xfrm>
          <a:prstGeom prst="rect">
            <a:avLst/>
          </a:prstGeom>
        </p:spPr>
      </p:pic>
    </p:spTree>
    <p:extLst>
      <p:ext uri="{BB962C8B-B14F-4D97-AF65-F5344CB8AC3E}">
        <p14:creationId xmlns:p14="http://schemas.microsoft.com/office/powerpoint/2010/main" val="1998898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solidFill>
                  <a:srgbClr val="16BC9C"/>
                </a:solidFill>
                <a:latin typeface="Lato" charset="0"/>
                <a:ea typeface="Lato" charset="0"/>
                <a:cs typeface="Lato" charset="0"/>
              </a:rPr>
              <a:t>Back-end</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pic>
        <p:nvPicPr>
          <p:cNvPr id="5" name="Picture 4"/>
          <p:cNvPicPr>
            <a:picLocks noChangeAspect="1"/>
          </p:cNvPicPr>
          <p:nvPr/>
        </p:nvPicPr>
        <p:blipFill>
          <a:blip r:embed="rId3"/>
          <a:stretch>
            <a:fillRect/>
          </a:stretch>
        </p:blipFill>
        <p:spPr>
          <a:xfrm>
            <a:off x="2033336" y="2863516"/>
            <a:ext cx="2192422" cy="1315453"/>
          </a:xfrm>
          <a:prstGeom prst="rect">
            <a:avLst/>
          </a:prstGeom>
        </p:spPr>
      </p:pic>
      <p:pic>
        <p:nvPicPr>
          <p:cNvPr id="6" name="Picture 5"/>
          <p:cNvPicPr>
            <a:picLocks noChangeAspect="1"/>
          </p:cNvPicPr>
          <p:nvPr/>
        </p:nvPicPr>
        <p:blipFill>
          <a:blip r:embed="rId4"/>
          <a:stretch>
            <a:fillRect/>
          </a:stretch>
        </p:blipFill>
        <p:spPr>
          <a:xfrm>
            <a:off x="4864768" y="2603710"/>
            <a:ext cx="1919883" cy="1843088"/>
          </a:xfrm>
          <a:prstGeom prst="rect">
            <a:avLst/>
          </a:prstGeom>
        </p:spPr>
      </p:pic>
      <p:pic>
        <p:nvPicPr>
          <p:cNvPr id="7" name="Picture 6"/>
          <p:cNvPicPr>
            <a:picLocks noChangeAspect="1"/>
          </p:cNvPicPr>
          <p:nvPr/>
        </p:nvPicPr>
        <p:blipFill>
          <a:blip r:embed="rId5"/>
          <a:stretch>
            <a:fillRect/>
          </a:stretch>
        </p:blipFill>
        <p:spPr>
          <a:xfrm>
            <a:off x="7320547" y="2775537"/>
            <a:ext cx="2864250" cy="1177089"/>
          </a:xfrm>
          <a:prstGeom prst="rect">
            <a:avLst/>
          </a:prstGeom>
        </p:spPr>
      </p:pic>
    </p:spTree>
    <p:extLst>
      <p:ext uri="{BB962C8B-B14F-4D97-AF65-F5344CB8AC3E}">
        <p14:creationId xmlns:p14="http://schemas.microsoft.com/office/powerpoint/2010/main" val="336465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solidFill>
                  <a:srgbClr val="16BC9C"/>
                </a:solidFill>
                <a:latin typeface="Lato" charset="0"/>
                <a:ea typeface="Lato" charset="0"/>
                <a:cs typeface="Lato" charset="0"/>
              </a:rPr>
              <a:t>Back-end</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rot="20653654">
            <a:off x="5586661" y="4429376"/>
            <a:ext cx="1919883" cy="1843088"/>
          </a:xfrm>
          <a:prstGeom prst="rect">
            <a:avLst/>
          </a:prstGeom>
        </p:spPr>
      </p:pic>
      <p:pic>
        <p:nvPicPr>
          <p:cNvPr id="5" name="Picture 4"/>
          <p:cNvPicPr>
            <a:picLocks noChangeAspect="1"/>
          </p:cNvPicPr>
          <p:nvPr/>
        </p:nvPicPr>
        <p:blipFill>
          <a:blip r:embed="rId4"/>
          <a:stretch>
            <a:fillRect/>
          </a:stretch>
        </p:blipFill>
        <p:spPr>
          <a:xfrm rot="20205587">
            <a:off x="4276101" y="4873236"/>
            <a:ext cx="2192422" cy="1315453"/>
          </a:xfrm>
          <a:prstGeom prst="rect">
            <a:avLst/>
          </a:prstGeom>
        </p:spPr>
      </p:pic>
      <p:pic>
        <p:nvPicPr>
          <p:cNvPr id="4" name="Picture 3"/>
          <p:cNvPicPr>
            <a:picLocks noChangeAspect="1"/>
          </p:cNvPicPr>
          <p:nvPr/>
        </p:nvPicPr>
        <p:blipFill>
          <a:blip r:embed="rId5"/>
          <a:stretch>
            <a:fillRect/>
          </a:stretch>
        </p:blipFill>
        <p:spPr>
          <a:xfrm>
            <a:off x="2851150" y="1176840"/>
            <a:ext cx="6489700" cy="2667000"/>
          </a:xfrm>
          <a:prstGeom prst="rect">
            <a:avLst/>
          </a:prstGeom>
        </p:spPr>
      </p:pic>
    </p:spTree>
    <p:extLst>
      <p:ext uri="{BB962C8B-B14F-4D97-AF65-F5344CB8AC3E}">
        <p14:creationId xmlns:p14="http://schemas.microsoft.com/office/powerpoint/2010/main" val="4127760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6" name="Picture 2" descr="http://booleanblackbeltcom.c.presscdn.com/wp-content/uploads/2009/09/JIT-Talent-Identific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206" y="3045627"/>
            <a:ext cx="3930712" cy="29480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smtClean="0">
                <a:solidFill>
                  <a:srgbClr val="16BC9C"/>
                </a:solidFill>
                <a:latin typeface="Lato" charset="0"/>
                <a:ea typeface="Lato" charset="0"/>
                <a:cs typeface="Lato" charset="0"/>
              </a:rPr>
              <a:t>iBaMaFlex</a:t>
            </a:r>
            <a:r>
              <a:rPr lang="nl-NL" dirty="0" smtClean="0">
                <a:solidFill>
                  <a:srgbClr val="16BC9C"/>
                </a:solidFill>
                <a:latin typeface="Lato" charset="0"/>
                <a:ea typeface="Lato" charset="0"/>
                <a:cs typeface="Lato" charset="0"/>
              </a:rPr>
              <a:t>!</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
        <p:nvSpPr>
          <p:cNvPr id="10" name="TextBox 9"/>
          <p:cNvSpPr txBox="1"/>
          <p:nvPr/>
        </p:nvSpPr>
        <p:spPr>
          <a:xfrm>
            <a:off x="838200" y="1912775"/>
            <a:ext cx="10542037" cy="2677656"/>
          </a:xfrm>
          <a:prstGeom prst="rect">
            <a:avLst/>
          </a:prstGeom>
          <a:noFill/>
        </p:spPr>
        <p:txBody>
          <a:bodyPr wrap="square" rtlCol="0">
            <a:spAutoFit/>
          </a:bodyPr>
          <a:lstStyle/>
          <a:p>
            <a:pPr marL="285750" indent="-285750">
              <a:buFont typeface="Arial" charset="0"/>
              <a:buChar char="•"/>
            </a:pPr>
            <a:r>
              <a:rPr lang="nl-NL" sz="2800" dirty="0" smtClean="0"/>
              <a:t>Retrieve (personal) data about</a:t>
            </a:r>
          </a:p>
          <a:p>
            <a:pPr marL="742950" lvl="1" indent="-285750">
              <a:buFont typeface="Arial" charset="0"/>
              <a:buChar char="•"/>
            </a:pPr>
            <a:r>
              <a:rPr lang="nl-NL" sz="2800" dirty="0" smtClean="0"/>
              <a:t>Students</a:t>
            </a:r>
          </a:p>
          <a:p>
            <a:pPr marL="742950" lvl="1" indent="-285750">
              <a:buFont typeface="Arial" charset="0"/>
              <a:buChar char="•"/>
            </a:pPr>
            <a:r>
              <a:rPr lang="nl-NL" sz="2800" dirty="0" smtClean="0"/>
              <a:t>Teachers</a:t>
            </a:r>
          </a:p>
          <a:p>
            <a:pPr marL="742950" lvl="1" indent="-285750">
              <a:buFont typeface="Arial" charset="0"/>
              <a:buChar char="•"/>
            </a:pPr>
            <a:r>
              <a:rPr lang="nl-NL" sz="2800" dirty="0" smtClean="0"/>
              <a:t>Courses</a:t>
            </a:r>
          </a:p>
          <a:p>
            <a:pPr marL="742950" lvl="1" indent="-285750">
              <a:buFont typeface="Arial" charset="0"/>
              <a:buChar char="•"/>
            </a:pPr>
            <a:endParaRPr lang="nl-NL" sz="2800" dirty="0" smtClean="0"/>
          </a:p>
          <a:p>
            <a:pPr marL="285750" indent="-285750">
              <a:buFont typeface="Arial" charset="0"/>
              <a:buChar char="•"/>
            </a:pPr>
            <a:endParaRPr lang="nl-NL" sz="2800" dirty="0"/>
          </a:p>
        </p:txBody>
      </p:sp>
    </p:spTree>
    <p:extLst>
      <p:ext uri="{BB962C8B-B14F-4D97-AF65-F5344CB8AC3E}">
        <p14:creationId xmlns:p14="http://schemas.microsoft.com/office/powerpoint/2010/main" val="846811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solidFill>
                  <a:srgbClr val="16BC9C"/>
                </a:solidFill>
                <a:latin typeface="Lato" charset="0"/>
                <a:ea typeface="Lato" charset="0"/>
                <a:cs typeface="Lato" charset="0"/>
              </a:rPr>
              <a:t>Identity Service</a:t>
            </a:r>
            <a:endParaRPr lang="nl-NL" dirty="0">
              <a:solidFill>
                <a:srgbClr val="16BC9C"/>
              </a:solidFill>
              <a:latin typeface="Lato" charset="0"/>
              <a:ea typeface="Lato" charset="0"/>
              <a:cs typeface="Lato" charset="0"/>
            </a:endParaRPr>
          </a:p>
        </p:txBody>
      </p:sp>
      <p:sp>
        <p:nvSpPr>
          <p:cNvPr id="3" name="Rectangle 2"/>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
        <p:nvSpPr>
          <p:cNvPr id="10" name="TextBox 9"/>
          <p:cNvSpPr txBox="1"/>
          <p:nvPr/>
        </p:nvSpPr>
        <p:spPr>
          <a:xfrm>
            <a:off x="838200" y="1912775"/>
            <a:ext cx="10542037" cy="523220"/>
          </a:xfrm>
          <a:prstGeom prst="rect">
            <a:avLst/>
          </a:prstGeom>
          <a:noFill/>
        </p:spPr>
        <p:txBody>
          <a:bodyPr wrap="square" rtlCol="0">
            <a:spAutoFit/>
          </a:bodyPr>
          <a:lstStyle/>
          <a:p>
            <a:pPr marL="285750" indent="-285750">
              <a:buFont typeface="Arial" charset="0"/>
              <a:buChar char="•"/>
            </a:pPr>
            <a:r>
              <a:rPr lang="nl-NL" sz="2800" dirty="0" smtClean="0"/>
              <a:t>Identification</a:t>
            </a:r>
            <a:endParaRPr lang="nl-NL" sz="2800" dirty="0"/>
          </a:p>
        </p:txBody>
      </p:sp>
      <p:pic>
        <p:nvPicPr>
          <p:cNvPr id="5" name="Picture 4"/>
          <p:cNvPicPr>
            <a:picLocks noChangeAspect="1"/>
          </p:cNvPicPr>
          <p:nvPr/>
        </p:nvPicPr>
        <p:blipFill>
          <a:blip r:embed="rId3"/>
          <a:stretch>
            <a:fillRect/>
          </a:stretch>
        </p:blipFill>
        <p:spPr>
          <a:xfrm>
            <a:off x="7742205" y="3425168"/>
            <a:ext cx="3930712" cy="2568493"/>
          </a:xfrm>
          <a:prstGeom prst="rect">
            <a:avLst/>
          </a:prstGeom>
        </p:spPr>
      </p:pic>
    </p:spTree>
    <p:extLst>
      <p:ext uri="{BB962C8B-B14F-4D97-AF65-F5344CB8AC3E}">
        <p14:creationId xmlns:p14="http://schemas.microsoft.com/office/powerpoint/2010/main" val="2006811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76737"/>
            <a:ext cx="12192000" cy="481263"/>
          </a:xfrm>
          <a:prstGeom prst="rect">
            <a:avLst/>
          </a:prstGeom>
          <a:solidFill>
            <a:srgbClr val="16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smtClean="0">
                <a:latin typeface="Lato" charset="0"/>
                <a:ea typeface="Lato" charset="0"/>
                <a:cs typeface="Lato" charset="0"/>
              </a:rPr>
              <a:t>Programmeerproject 2015</a:t>
            </a:r>
            <a:endParaRPr lang="nl-NL" sz="1100" dirty="0">
              <a:latin typeface="Lato" charset="0"/>
              <a:ea typeface="Lato" charset="0"/>
              <a:cs typeface="Lato" charset="0"/>
            </a:endParaRPr>
          </a:p>
        </p:txBody>
      </p:sp>
      <p:sp>
        <p:nvSpPr>
          <p:cNvPr id="5" name="Title 1"/>
          <p:cNvSpPr>
            <a:spLocks noGrp="1"/>
          </p:cNvSpPr>
          <p:nvPr>
            <p:ph type="title"/>
          </p:nvPr>
        </p:nvSpPr>
        <p:spPr>
          <a:xfrm>
            <a:off x="838200" y="365125"/>
            <a:ext cx="10515600" cy="1325563"/>
          </a:xfrm>
        </p:spPr>
        <p:txBody>
          <a:bodyPr/>
          <a:lstStyle/>
          <a:p>
            <a:r>
              <a:rPr lang="nl-NL" dirty="0" smtClean="0">
                <a:solidFill>
                  <a:srgbClr val="16BC9C"/>
                </a:solidFill>
                <a:latin typeface="Lato" charset="0"/>
                <a:ea typeface="Lato" charset="0"/>
                <a:cs typeface="Lato" charset="0"/>
              </a:rPr>
              <a:t>Our database</a:t>
            </a:r>
            <a:br>
              <a:rPr lang="nl-NL" dirty="0" smtClean="0">
                <a:solidFill>
                  <a:srgbClr val="16BC9C"/>
                </a:solidFill>
                <a:latin typeface="Lato" charset="0"/>
                <a:ea typeface="Lato" charset="0"/>
                <a:cs typeface="Lato" charset="0"/>
              </a:rPr>
            </a:br>
            <a:endParaRPr lang="nl-NL" dirty="0">
              <a:solidFill>
                <a:srgbClr val="16BC9C"/>
              </a:solidFill>
              <a:latin typeface="Lato" charset="0"/>
              <a:ea typeface="Lato" charset="0"/>
              <a:cs typeface="Lato" charset="0"/>
            </a:endParaRPr>
          </a:p>
        </p:txBody>
      </p:sp>
      <p:sp>
        <p:nvSpPr>
          <p:cNvPr id="6" name="TextBox 5"/>
          <p:cNvSpPr txBox="1"/>
          <p:nvPr/>
        </p:nvSpPr>
        <p:spPr>
          <a:xfrm>
            <a:off x="1041400" y="1677988"/>
            <a:ext cx="6084936" cy="2677656"/>
          </a:xfrm>
          <a:prstGeom prst="rect">
            <a:avLst/>
          </a:prstGeom>
          <a:noFill/>
        </p:spPr>
        <p:txBody>
          <a:bodyPr wrap="none" rtlCol="0">
            <a:spAutoFit/>
          </a:bodyPr>
          <a:lstStyle/>
          <a:p>
            <a:pPr marL="285750" indent="-285750">
              <a:buFont typeface="Arial" panose="020B0604020202020204" pitchFamily="34" charset="0"/>
              <a:buChar char="•"/>
            </a:pPr>
            <a:r>
              <a:rPr lang="nl-BE" sz="2800" dirty="0" smtClean="0"/>
              <a:t>172.21.1.84</a:t>
            </a:r>
          </a:p>
          <a:p>
            <a:pPr marL="285750" indent="-285750">
              <a:buFont typeface="Arial" panose="020B0604020202020204" pitchFamily="34" charset="0"/>
              <a:buChar char="•"/>
            </a:pPr>
            <a:r>
              <a:rPr lang="nl-BE" sz="2800" dirty="0" smtClean="0"/>
              <a:t>SQL</a:t>
            </a:r>
          </a:p>
          <a:p>
            <a:pPr marL="285750" indent="-285750">
              <a:buFont typeface="Arial" panose="020B0604020202020204" pitchFamily="34" charset="0"/>
              <a:buChar char="•"/>
            </a:pPr>
            <a:r>
              <a:rPr lang="nl-BE" sz="2800" dirty="0" smtClean="0"/>
              <a:t>Used for</a:t>
            </a:r>
          </a:p>
          <a:p>
            <a:pPr marL="742950" lvl="1" indent="-285750">
              <a:buFont typeface="Arial" panose="020B0604020202020204" pitchFamily="34" charset="0"/>
              <a:buChar char="•"/>
            </a:pPr>
            <a:r>
              <a:rPr lang="nl-BE" sz="2800" dirty="0" smtClean="0"/>
              <a:t>Caching</a:t>
            </a:r>
          </a:p>
          <a:p>
            <a:pPr marL="742950" lvl="1" indent="-285750">
              <a:buFont typeface="Arial" panose="020B0604020202020204" pitchFamily="34" charset="0"/>
              <a:buChar char="•"/>
            </a:pPr>
            <a:r>
              <a:rPr lang="nl-BE" sz="2800" dirty="0" smtClean="0"/>
              <a:t>Saving student files, applications, …</a:t>
            </a:r>
          </a:p>
          <a:p>
            <a:pPr marL="742950" lvl="1" indent="-285750">
              <a:buFont typeface="Arial" panose="020B0604020202020204" pitchFamily="34" charset="0"/>
              <a:buChar char="•"/>
            </a:pPr>
            <a:r>
              <a:rPr lang="nl-BE" sz="2800" dirty="0" smtClean="0"/>
              <a:t>Saving email-message data</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824" y="2205689"/>
            <a:ext cx="1946275" cy="21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1978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TotalTime>
  <Words>1159</Words>
  <Application>Microsoft Macintosh PowerPoint</Application>
  <PresentationFormat>Widescreen</PresentationFormat>
  <Paragraphs>109</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Lato</vt:lpstr>
      <vt:lpstr>Office Theme</vt:lpstr>
      <vt:lpstr>PROGRAMMEERPROJECT  VRIJSTELLINGEN &amp; TRAJECTEN</vt:lpstr>
      <vt:lpstr>Team</vt:lpstr>
      <vt:lpstr>The problem</vt:lpstr>
      <vt:lpstr>Front-end</vt:lpstr>
      <vt:lpstr>Back-end</vt:lpstr>
      <vt:lpstr>Back-end</vt:lpstr>
      <vt:lpstr>iBaMaFlex!</vt:lpstr>
      <vt:lpstr>Identity Service</vt:lpstr>
      <vt:lpstr>Our database </vt:lpstr>
      <vt:lpstr>PowerPoint Presentation</vt:lpstr>
      <vt:lpstr>Version control</vt:lpstr>
      <vt:lpstr>Application flow </vt:lpstr>
      <vt:lpstr>Demo time</vt:lpstr>
      <vt:lpstr>Future</vt:lpstr>
      <vt:lpstr>Future</vt:lpstr>
      <vt:lpstr>THANK YOU FOR YOUR ATTENTION!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Vrijstellingen</dc:title>
  <dc:creator>Microsoft Office User</dc:creator>
  <cp:lastModifiedBy>Microsoft Office User</cp:lastModifiedBy>
  <cp:revision>59</cp:revision>
  <dcterms:created xsi:type="dcterms:W3CDTF">2015-05-12T19:52:07Z</dcterms:created>
  <dcterms:modified xsi:type="dcterms:W3CDTF">2015-05-18T14:48:54Z</dcterms:modified>
</cp:coreProperties>
</file>